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7" r:id="rId2"/>
    <p:sldId id="258" r:id="rId3"/>
    <p:sldId id="259" r:id="rId4"/>
    <p:sldId id="260" r:id="rId5"/>
    <p:sldId id="261" r:id="rId6"/>
    <p:sldId id="262" r:id="rId7"/>
    <p:sldId id="263" r:id="rId8"/>
    <p:sldId id="264" r:id="rId9"/>
    <p:sldId id="265" r:id="rId10"/>
    <p:sldId id="266" r:id="rId11"/>
    <p:sldId id="267" r:id="rId12"/>
    <p:sldId id="268" r:id="rId13"/>
    <p:sldId id="269" r:id="rId14"/>
    <p:sldId id="270" r:id="rId15"/>
    <p:sldId id="271" r:id="rId16"/>
    <p:sldId id="272" r:id="rId17"/>
    <p:sldId id="273" r:id="rId18"/>
  </p:sldIdLst>
  <p:sldSz cx="9144000" cy="6858000" type="screen4x3"/>
  <p:notesSz cx="6858000" cy="9144000"/>
  <p:defaultTextStyle>
    <a:defPPr>
      <a:defRPr lang="es-CO"/>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p:cViewPr varScale="1">
        <p:scale>
          <a:sx n="73" d="100"/>
          <a:sy n="73" d="100"/>
        </p:scale>
        <p:origin x="-1074" y="-102"/>
      </p:cViewPr>
      <p:guideLst>
        <p:guide orient="horz" pos="2160"/>
        <p:guide pos="288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3" Type="http://schemas.openxmlformats.org/officeDocument/2006/relationships/slide" Target="slides/slide2.xml"/><Relationship Id="rId21" Type="http://schemas.openxmlformats.org/officeDocument/2006/relationships/theme" Target="theme/theme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tableStyles" Target="tableStyle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2130425"/>
            <a:ext cx="7772400" cy="1470025"/>
          </a:xfrm>
        </p:spPr>
        <p:txBody>
          <a:bodyPr/>
          <a:lstStyle/>
          <a:p>
            <a:r>
              <a:rPr lang="es-ES" smtClean="0"/>
              <a:t>Haga clic para modificar el estilo de título del patrón</a:t>
            </a:r>
            <a:endParaRPr lang="es-CO"/>
          </a:p>
        </p:txBody>
      </p:sp>
      <p:sp>
        <p:nvSpPr>
          <p:cNvPr id="3" name="2 Subtítulo"/>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s-ES" smtClean="0"/>
              <a:t>Haga clic para modificar el estilo de subtítulo del patrón</a:t>
            </a:r>
            <a:endParaRPr lang="es-CO"/>
          </a:p>
        </p:txBody>
      </p:sp>
      <p:sp>
        <p:nvSpPr>
          <p:cNvPr id="4" name="3 Marcador de fecha"/>
          <p:cNvSpPr>
            <a:spLocks noGrp="1"/>
          </p:cNvSpPr>
          <p:nvPr>
            <p:ph type="dt" sz="half" idx="10"/>
          </p:nvPr>
        </p:nvSpPr>
        <p:spPr/>
        <p:txBody>
          <a:bodyPr/>
          <a:lstStyle/>
          <a:p>
            <a:fld id="{D1869581-953F-438A-A5E4-33AEA50C718A}" type="datetimeFigureOut">
              <a:rPr lang="es-CO" smtClean="0"/>
              <a:t>13/05/2015</a:t>
            </a:fld>
            <a:endParaRPr lang="es-CO"/>
          </a:p>
        </p:txBody>
      </p:sp>
      <p:sp>
        <p:nvSpPr>
          <p:cNvPr id="5" name="4 Marcador de pie de página"/>
          <p:cNvSpPr>
            <a:spLocks noGrp="1"/>
          </p:cNvSpPr>
          <p:nvPr>
            <p:ph type="ftr" sz="quarter" idx="11"/>
          </p:nvPr>
        </p:nvSpPr>
        <p:spPr/>
        <p:txBody>
          <a:bodyPr/>
          <a:lstStyle/>
          <a:p>
            <a:endParaRPr lang="es-CO"/>
          </a:p>
        </p:txBody>
      </p:sp>
      <p:sp>
        <p:nvSpPr>
          <p:cNvPr id="6" name="5 Marcador de número de diapositiva"/>
          <p:cNvSpPr>
            <a:spLocks noGrp="1"/>
          </p:cNvSpPr>
          <p:nvPr>
            <p:ph type="sldNum" sz="quarter" idx="12"/>
          </p:nvPr>
        </p:nvSpPr>
        <p:spPr/>
        <p:txBody>
          <a:bodyPr/>
          <a:lstStyle/>
          <a:p>
            <a:fld id="{D65FE441-E830-45B9-9874-233D0210D6B8}" type="slidenum">
              <a:rPr lang="es-CO" smtClean="0"/>
              <a:t>‹Nº›</a:t>
            </a:fld>
            <a:endParaRPr lang="es-CO"/>
          </a:p>
        </p:txBody>
      </p:sp>
    </p:spTree>
    <p:extLst>
      <p:ext uri="{BB962C8B-B14F-4D97-AF65-F5344CB8AC3E}">
        <p14:creationId xmlns:p14="http://schemas.microsoft.com/office/powerpoint/2010/main" val="1175050477"/>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CO"/>
          </a:p>
        </p:txBody>
      </p:sp>
      <p:sp>
        <p:nvSpPr>
          <p:cNvPr id="3" name="2 Marcador de contenido"/>
          <p:cNvSpPr>
            <a:spLocks noGrp="1"/>
          </p:cNvSpPr>
          <p:nvPr>
            <p:ph idx="1"/>
          </p:nvPr>
        </p:nvSpPr>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4" name="3 Marcador de fecha"/>
          <p:cNvSpPr>
            <a:spLocks noGrp="1"/>
          </p:cNvSpPr>
          <p:nvPr>
            <p:ph type="dt" sz="half" idx="10"/>
          </p:nvPr>
        </p:nvSpPr>
        <p:spPr/>
        <p:txBody>
          <a:bodyPr/>
          <a:lstStyle/>
          <a:p>
            <a:fld id="{D1869581-953F-438A-A5E4-33AEA50C718A}" type="datetimeFigureOut">
              <a:rPr lang="es-CO" smtClean="0"/>
              <a:t>13/05/2015</a:t>
            </a:fld>
            <a:endParaRPr lang="es-CO"/>
          </a:p>
        </p:txBody>
      </p:sp>
      <p:sp>
        <p:nvSpPr>
          <p:cNvPr id="5" name="4 Marcador de pie de página"/>
          <p:cNvSpPr>
            <a:spLocks noGrp="1"/>
          </p:cNvSpPr>
          <p:nvPr>
            <p:ph type="ftr" sz="quarter" idx="11"/>
          </p:nvPr>
        </p:nvSpPr>
        <p:spPr/>
        <p:txBody>
          <a:bodyPr/>
          <a:lstStyle/>
          <a:p>
            <a:endParaRPr lang="es-CO"/>
          </a:p>
        </p:txBody>
      </p:sp>
      <p:sp>
        <p:nvSpPr>
          <p:cNvPr id="6" name="5 Marcador de número de diapositiva"/>
          <p:cNvSpPr>
            <a:spLocks noGrp="1"/>
          </p:cNvSpPr>
          <p:nvPr>
            <p:ph type="sldNum" sz="quarter" idx="12"/>
          </p:nvPr>
        </p:nvSpPr>
        <p:spPr/>
        <p:txBody>
          <a:bodyPr/>
          <a:lstStyle/>
          <a:p>
            <a:fld id="{D65FE441-E830-45B9-9874-233D0210D6B8}" type="slidenum">
              <a:rPr lang="es-CO" smtClean="0"/>
              <a:t>‹Nº›</a:t>
            </a:fld>
            <a:endParaRPr lang="es-CO"/>
          </a:p>
        </p:txBody>
      </p:sp>
    </p:spTree>
    <p:extLst>
      <p:ext uri="{BB962C8B-B14F-4D97-AF65-F5344CB8AC3E}">
        <p14:creationId xmlns:p14="http://schemas.microsoft.com/office/powerpoint/2010/main" val="1246245684"/>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1 Título"/>
          <p:cNvSpPr>
            <a:spLocks noGrp="1"/>
          </p:cNvSpPr>
          <p:nvPr>
            <p:ph type="title"/>
          </p:nvPr>
        </p:nvSpPr>
        <p:spPr>
          <a:xfrm>
            <a:off x="722313" y="4406900"/>
            <a:ext cx="7772400" cy="1362075"/>
          </a:xfrm>
        </p:spPr>
        <p:txBody>
          <a:bodyPr anchor="t"/>
          <a:lstStyle>
            <a:lvl1pPr algn="l">
              <a:defRPr sz="4000" b="1" cap="all"/>
            </a:lvl1pPr>
          </a:lstStyle>
          <a:p>
            <a:r>
              <a:rPr lang="es-ES" smtClean="0"/>
              <a:t>Haga clic para modificar el estilo de título del patrón</a:t>
            </a:r>
            <a:endParaRPr lang="es-CO"/>
          </a:p>
        </p:txBody>
      </p:sp>
      <p:sp>
        <p:nvSpPr>
          <p:cNvPr id="3" name="2 Marcador de texto"/>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s-ES" smtClean="0"/>
              <a:t>Haga clic para modificar el estilo de texto del patrón</a:t>
            </a:r>
          </a:p>
        </p:txBody>
      </p:sp>
      <p:sp>
        <p:nvSpPr>
          <p:cNvPr id="4" name="3 Marcador de fecha"/>
          <p:cNvSpPr>
            <a:spLocks noGrp="1"/>
          </p:cNvSpPr>
          <p:nvPr>
            <p:ph type="dt" sz="half" idx="10"/>
          </p:nvPr>
        </p:nvSpPr>
        <p:spPr/>
        <p:txBody>
          <a:bodyPr/>
          <a:lstStyle/>
          <a:p>
            <a:fld id="{D1869581-953F-438A-A5E4-33AEA50C718A}" type="datetimeFigureOut">
              <a:rPr lang="es-CO" smtClean="0"/>
              <a:t>13/05/2015</a:t>
            </a:fld>
            <a:endParaRPr lang="es-CO"/>
          </a:p>
        </p:txBody>
      </p:sp>
      <p:sp>
        <p:nvSpPr>
          <p:cNvPr id="5" name="4 Marcador de pie de página"/>
          <p:cNvSpPr>
            <a:spLocks noGrp="1"/>
          </p:cNvSpPr>
          <p:nvPr>
            <p:ph type="ftr" sz="quarter" idx="11"/>
          </p:nvPr>
        </p:nvSpPr>
        <p:spPr/>
        <p:txBody>
          <a:bodyPr/>
          <a:lstStyle/>
          <a:p>
            <a:endParaRPr lang="es-CO"/>
          </a:p>
        </p:txBody>
      </p:sp>
      <p:sp>
        <p:nvSpPr>
          <p:cNvPr id="6" name="5 Marcador de número de diapositiva"/>
          <p:cNvSpPr>
            <a:spLocks noGrp="1"/>
          </p:cNvSpPr>
          <p:nvPr>
            <p:ph type="sldNum" sz="quarter" idx="12"/>
          </p:nvPr>
        </p:nvSpPr>
        <p:spPr/>
        <p:txBody>
          <a:bodyPr/>
          <a:lstStyle/>
          <a:p>
            <a:fld id="{D65FE441-E830-45B9-9874-233D0210D6B8}" type="slidenum">
              <a:rPr lang="es-CO" smtClean="0"/>
              <a:t>‹Nº›</a:t>
            </a:fld>
            <a:endParaRPr lang="es-CO"/>
          </a:p>
        </p:txBody>
      </p:sp>
    </p:spTree>
    <p:extLst>
      <p:ext uri="{BB962C8B-B14F-4D97-AF65-F5344CB8AC3E}">
        <p14:creationId xmlns:p14="http://schemas.microsoft.com/office/powerpoint/2010/main" val="547920342"/>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CO"/>
          </a:p>
        </p:txBody>
      </p:sp>
      <p:sp>
        <p:nvSpPr>
          <p:cNvPr id="3" name="2 Marcador de contenido"/>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4" name="3 Marcador de contenido"/>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5" name="4 Marcador de fecha"/>
          <p:cNvSpPr>
            <a:spLocks noGrp="1"/>
          </p:cNvSpPr>
          <p:nvPr>
            <p:ph type="dt" sz="half" idx="10"/>
          </p:nvPr>
        </p:nvSpPr>
        <p:spPr/>
        <p:txBody>
          <a:bodyPr/>
          <a:lstStyle/>
          <a:p>
            <a:fld id="{D1869581-953F-438A-A5E4-33AEA50C718A}" type="datetimeFigureOut">
              <a:rPr lang="es-CO" smtClean="0"/>
              <a:t>13/05/2015</a:t>
            </a:fld>
            <a:endParaRPr lang="es-CO"/>
          </a:p>
        </p:txBody>
      </p:sp>
      <p:sp>
        <p:nvSpPr>
          <p:cNvPr id="6" name="5 Marcador de pie de página"/>
          <p:cNvSpPr>
            <a:spLocks noGrp="1"/>
          </p:cNvSpPr>
          <p:nvPr>
            <p:ph type="ftr" sz="quarter" idx="11"/>
          </p:nvPr>
        </p:nvSpPr>
        <p:spPr/>
        <p:txBody>
          <a:bodyPr/>
          <a:lstStyle/>
          <a:p>
            <a:endParaRPr lang="es-CO"/>
          </a:p>
        </p:txBody>
      </p:sp>
      <p:sp>
        <p:nvSpPr>
          <p:cNvPr id="7" name="6 Marcador de número de diapositiva"/>
          <p:cNvSpPr>
            <a:spLocks noGrp="1"/>
          </p:cNvSpPr>
          <p:nvPr>
            <p:ph type="sldNum" sz="quarter" idx="12"/>
          </p:nvPr>
        </p:nvSpPr>
        <p:spPr/>
        <p:txBody>
          <a:bodyPr/>
          <a:lstStyle/>
          <a:p>
            <a:fld id="{D65FE441-E830-45B9-9874-233D0210D6B8}" type="slidenum">
              <a:rPr lang="es-CO" smtClean="0"/>
              <a:t>‹Nº›</a:t>
            </a:fld>
            <a:endParaRPr lang="es-CO"/>
          </a:p>
        </p:txBody>
      </p:sp>
    </p:spTree>
    <p:extLst>
      <p:ext uri="{BB962C8B-B14F-4D97-AF65-F5344CB8AC3E}">
        <p14:creationId xmlns:p14="http://schemas.microsoft.com/office/powerpoint/2010/main" val="1067086593"/>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lvl1pPr>
              <a:defRPr/>
            </a:lvl1pPr>
          </a:lstStyle>
          <a:p>
            <a:r>
              <a:rPr lang="es-ES" smtClean="0"/>
              <a:t>Haga clic para modificar el estilo de título del patrón</a:t>
            </a:r>
            <a:endParaRPr lang="es-CO"/>
          </a:p>
        </p:txBody>
      </p:sp>
      <p:sp>
        <p:nvSpPr>
          <p:cNvPr id="3" name="2 Marcador de texto"/>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4" name="3 Marcador de contenido"/>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5" name="4 Marcador de texto"/>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6" name="5 Marcador de contenido"/>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7" name="6 Marcador de fecha"/>
          <p:cNvSpPr>
            <a:spLocks noGrp="1"/>
          </p:cNvSpPr>
          <p:nvPr>
            <p:ph type="dt" sz="half" idx="10"/>
          </p:nvPr>
        </p:nvSpPr>
        <p:spPr/>
        <p:txBody>
          <a:bodyPr/>
          <a:lstStyle/>
          <a:p>
            <a:fld id="{D1869581-953F-438A-A5E4-33AEA50C718A}" type="datetimeFigureOut">
              <a:rPr lang="es-CO" smtClean="0"/>
              <a:t>13/05/2015</a:t>
            </a:fld>
            <a:endParaRPr lang="es-CO"/>
          </a:p>
        </p:txBody>
      </p:sp>
      <p:sp>
        <p:nvSpPr>
          <p:cNvPr id="8" name="7 Marcador de pie de página"/>
          <p:cNvSpPr>
            <a:spLocks noGrp="1"/>
          </p:cNvSpPr>
          <p:nvPr>
            <p:ph type="ftr" sz="quarter" idx="11"/>
          </p:nvPr>
        </p:nvSpPr>
        <p:spPr/>
        <p:txBody>
          <a:bodyPr/>
          <a:lstStyle/>
          <a:p>
            <a:endParaRPr lang="es-CO"/>
          </a:p>
        </p:txBody>
      </p:sp>
      <p:sp>
        <p:nvSpPr>
          <p:cNvPr id="9" name="8 Marcador de número de diapositiva"/>
          <p:cNvSpPr>
            <a:spLocks noGrp="1"/>
          </p:cNvSpPr>
          <p:nvPr>
            <p:ph type="sldNum" sz="quarter" idx="12"/>
          </p:nvPr>
        </p:nvSpPr>
        <p:spPr/>
        <p:txBody>
          <a:bodyPr/>
          <a:lstStyle/>
          <a:p>
            <a:fld id="{D65FE441-E830-45B9-9874-233D0210D6B8}" type="slidenum">
              <a:rPr lang="es-CO" smtClean="0"/>
              <a:t>‹Nº›</a:t>
            </a:fld>
            <a:endParaRPr lang="es-CO"/>
          </a:p>
        </p:txBody>
      </p:sp>
    </p:spTree>
    <p:extLst>
      <p:ext uri="{BB962C8B-B14F-4D97-AF65-F5344CB8AC3E}">
        <p14:creationId xmlns:p14="http://schemas.microsoft.com/office/powerpoint/2010/main" val="3260959356"/>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ólo el título">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CO"/>
          </a:p>
        </p:txBody>
      </p:sp>
      <p:sp>
        <p:nvSpPr>
          <p:cNvPr id="3" name="2 Marcador de fecha"/>
          <p:cNvSpPr>
            <a:spLocks noGrp="1"/>
          </p:cNvSpPr>
          <p:nvPr>
            <p:ph type="dt" sz="half" idx="10"/>
          </p:nvPr>
        </p:nvSpPr>
        <p:spPr/>
        <p:txBody>
          <a:bodyPr/>
          <a:lstStyle/>
          <a:p>
            <a:fld id="{D1869581-953F-438A-A5E4-33AEA50C718A}" type="datetimeFigureOut">
              <a:rPr lang="es-CO" smtClean="0"/>
              <a:t>13/05/2015</a:t>
            </a:fld>
            <a:endParaRPr lang="es-CO"/>
          </a:p>
        </p:txBody>
      </p:sp>
      <p:sp>
        <p:nvSpPr>
          <p:cNvPr id="4" name="3 Marcador de pie de página"/>
          <p:cNvSpPr>
            <a:spLocks noGrp="1"/>
          </p:cNvSpPr>
          <p:nvPr>
            <p:ph type="ftr" sz="quarter" idx="11"/>
          </p:nvPr>
        </p:nvSpPr>
        <p:spPr/>
        <p:txBody>
          <a:bodyPr/>
          <a:lstStyle/>
          <a:p>
            <a:endParaRPr lang="es-CO"/>
          </a:p>
        </p:txBody>
      </p:sp>
      <p:sp>
        <p:nvSpPr>
          <p:cNvPr id="5" name="4 Marcador de número de diapositiva"/>
          <p:cNvSpPr>
            <a:spLocks noGrp="1"/>
          </p:cNvSpPr>
          <p:nvPr>
            <p:ph type="sldNum" sz="quarter" idx="12"/>
          </p:nvPr>
        </p:nvSpPr>
        <p:spPr/>
        <p:txBody>
          <a:bodyPr/>
          <a:lstStyle/>
          <a:p>
            <a:fld id="{D65FE441-E830-45B9-9874-233D0210D6B8}" type="slidenum">
              <a:rPr lang="es-CO" smtClean="0"/>
              <a:t>‹Nº›</a:t>
            </a:fld>
            <a:endParaRPr lang="es-CO"/>
          </a:p>
        </p:txBody>
      </p:sp>
    </p:spTree>
    <p:extLst>
      <p:ext uri="{BB962C8B-B14F-4D97-AF65-F5344CB8AC3E}">
        <p14:creationId xmlns:p14="http://schemas.microsoft.com/office/powerpoint/2010/main" val="3096706189"/>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1 Marcador de fecha"/>
          <p:cNvSpPr>
            <a:spLocks noGrp="1"/>
          </p:cNvSpPr>
          <p:nvPr>
            <p:ph type="dt" sz="half" idx="10"/>
          </p:nvPr>
        </p:nvSpPr>
        <p:spPr/>
        <p:txBody>
          <a:bodyPr/>
          <a:lstStyle/>
          <a:p>
            <a:fld id="{D1869581-953F-438A-A5E4-33AEA50C718A}" type="datetimeFigureOut">
              <a:rPr lang="es-CO" smtClean="0"/>
              <a:t>13/05/2015</a:t>
            </a:fld>
            <a:endParaRPr lang="es-CO"/>
          </a:p>
        </p:txBody>
      </p:sp>
      <p:sp>
        <p:nvSpPr>
          <p:cNvPr id="3" name="2 Marcador de pie de página"/>
          <p:cNvSpPr>
            <a:spLocks noGrp="1"/>
          </p:cNvSpPr>
          <p:nvPr>
            <p:ph type="ftr" sz="quarter" idx="11"/>
          </p:nvPr>
        </p:nvSpPr>
        <p:spPr/>
        <p:txBody>
          <a:bodyPr/>
          <a:lstStyle/>
          <a:p>
            <a:endParaRPr lang="es-CO"/>
          </a:p>
        </p:txBody>
      </p:sp>
      <p:sp>
        <p:nvSpPr>
          <p:cNvPr id="4" name="3 Marcador de número de diapositiva"/>
          <p:cNvSpPr>
            <a:spLocks noGrp="1"/>
          </p:cNvSpPr>
          <p:nvPr>
            <p:ph type="sldNum" sz="quarter" idx="12"/>
          </p:nvPr>
        </p:nvSpPr>
        <p:spPr/>
        <p:txBody>
          <a:bodyPr/>
          <a:lstStyle/>
          <a:p>
            <a:fld id="{D65FE441-E830-45B9-9874-233D0210D6B8}" type="slidenum">
              <a:rPr lang="es-CO" smtClean="0"/>
              <a:t>‹Nº›</a:t>
            </a:fld>
            <a:endParaRPr lang="es-CO"/>
          </a:p>
        </p:txBody>
      </p:sp>
    </p:spTree>
    <p:extLst>
      <p:ext uri="{BB962C8B-B14F-4D97-AF65-F5344CB8AC3E}">
        <p14:creationId xmlns:p14="http://schemas.microsoft.com/office/powerpoint/2010/main" val="521730376"/>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457200" y="273050"/>
            <a:ext cx="3008313" cy="1162050"/>
          </a:xfrm>
        </p:spPr>
        <p:txBody>
          <a:bodyPr anchor="b"/>
          <a:lstStyle>
            <a:lvl1pPr algn="l">
              <a:defRPr sz="2000" b="1"/>
            </a:lvl1pPr>
          </a:lstStyle>
          <a:p>
            <a:r>
              <a:rPr lang="es-ES" smtClean="0"/>
              <a:t>Haga clic para modificar el estilo de título del patrón</a:t>
            </a:r>
            <a:endParaRPr lang="es-CO"/>
          </a:p>
        </p:txBody>
      </p:sp>
      <p:sp>
        <p:nvSpPr>
          <p:cNvPr id="3" name="2 Marcador de contenido"/>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4" name="3 Marcador de texto"/>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fld id="{D1869581-953F-438A-A5E4-33AEA50C718A}" type="datetimeFigureOut">
              <a:rPr lang="es-CO" smtClean="0"/>
              <a:t>13/05/2015</a:t>
            </a:fld>
            <a:endParaRPr lang="es-CO"/>
          </a:p>
        </p:txBody>
      </p:sp>
      <p:sp>
        <p:nvSpPr>
          <p:cNvPr id="6" name="5 Marcador de pie de página"/>
          <p:cNvSpPr>
            <a:spLocks noGrp="1"/>
          </p:cNvSpPr>
          <p:nvPr>
            <p:ph type="ftr" sz="quarter" idx="11"/>
          </p:nvPr>
        </p:nvSpPr>
        <p:spPr/>
        <p:txBody>
          <a:bodyPr/>
          <a:lstStyle/>
          <a:p>
            <a:endParaRPr lang="es-CO"/>
          </a:p>
        </p:txBody>
      </p:sp>
      <p:sp>
        <p:nvSpPr>
          <p:cNvPr id="7" name="6 Marcador de número de diapositiva"/>
          <p:cNvSpPr>
            <a:spLocks noGrp="1"/>
          </p:cNvSpPr>
          <p:nvPr>
            <p:ph type="sldNum" sz="quarter" idx="12"/>
          </p:nvPr>
        </p:nvSpPr>
        <p:spPr/>
        <p:txBody>
          <a:bodyPr/>
          <a:lstStyle/>
          <a:p>
            <a:fld id="{D65FE441-E830-45B9-9874-233D0210D6B8}" type="slidenum">
              <a:rPr lang="es-CO" smtClean="0"/>
              <a:t>‹Nº›</a:t>
            </a:fld>
            <a:endParaRPr lang="es-CO"/>
          </a:p>
        </p:txBody>
      </p:sp>
    </p:spTree>
    <p:extLst>
      <p:ext uri="{BB962C8B-B14F-4D97-AF65-F5344CB8AC3E}">
        <p14:creationId xmlns:p14="http://schemas.microsoft.com/office/powerpoint/2010/main" val="183254177"/>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1792288" y="4800600"/>
            <a:ext cx="5486400" cy="566738"/>
          </a:xfrm>
        </p:spPr>
        <p:txBody>
          <a:bodyPr anchor="b"/>
          <a:lstStyle>
            <a:lvl1pPr algn="l">
              <a:defRPr sz="2000" b="1"/>
            </a:lvl1pPr>
          </a:lstStyle>
          <a:p>
            <a:r>
              <a:rPr lang="es-ES" smtClean="0"/>
              <a:t>Haga clic para modificar el estilo de título del patrón</a:t>
            </a:r>
            <a:endParaRPr lang="es-CO"/>
          </a:p>
        </p:txBody>
      </p:sp>
      <p:sp>
        <p:nvSpPr>
          <p:cNvPr id="3" name="2 Marcador de posición de imagen"/>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s-CO"/>
          </a:p>
        </p:txBody>
      </p:sp>
      <p:sp>
        <p:nvSpPr>
          <p:cNvPr id="4" name="3 Marcador de texto"/>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fld id="{D1869581-953F-438A-A5E4-33AEA50C718A}" type="datetimeFigureOut">
              <a:rPr lang="es-CO" smtClean="0"/>
              <a:t>13/05/2015</a:t>
            </a:fld>
            <a:endParaRPr lang="es-CO"/>
          </a:p>
        </p:txBody>
      </p:sp>
      <p:sp>
        <p:nvSpPr>
          <p:cNvPr id="6" name="5 Marcador de pie de página"/>
          <p:cNvSpPr>
            <a:spLocks noGrp="1"/>
          </p:cNvSpPr>
          <p:nvPr>
            <p:ph type="ftr" sz="quarter" idx="11"/>
          </p:nvPr>
        </p:nvSpPr>
        <p:spPr/>
        <p:txBody>
          <a:bodyPr/>
          <a:lstStyle/>
          <a:p>
            <a:endParaRPr lang="es-CO"/>
          </a:p>
        </p:txBody>
      </p:sp>
      <p:sp>
        <p:nvSpPr>
          <p:cNvPr id="7" name="6 Marcador de número de diapositiva"/>
          <p:cNvSpPr>
            <a:spLocks noGrp="1"/>
          </p:cNvSpPr>
          <p:nvPr>
            <p:ph type="sldNum" sz="quarter" idx="12"/>
          </p:nvPr>
        </p:nvSpPr>
        <p:spPr/>
        <p:txBody>
          <a:bodyPr/>
          <a:lstStyle/>
          <a:p>
            <a:fld id="{D65FE441-E830-45B9-9874-233D0210D6B8}" type="slidenum">
              <a:rPr lang="es-CO" smtClean="0"/>
              <a:t>‹Nº›</a:t>
            </a:fld>
            <a:endParaRPr lang="es-CO"/>
          </a:p>
        </p:txBody>
      </p:sp>
    </p:spTree>
    <p:extLst>
      <p:ext uri="{BB962C8B-B14F-4D97-AF65-F5344CB8AC3E}">
        <p14:creationId xmlns:p14="http://schemas.microsoft.com/office/powerpoint/2010/main" val="187826986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CO"/>
          </a:p>
        </p:txBody>
      </p:sp>
      <p:sp>
        <p:nvSpPr>
          <p:cNvPr id="3" name="2 Marcador de texto vertical"/>
          <p:cNvSpPr>
            <a:spLocks noGrp="1"/>
          </p:cNvSpPr>
          <p:nvPr>
            <p:ph type="body" orient="vert" idx="1"/>
          </p:nvPr>
        </p:nvSpPr>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4" name="3 Marcador de fecha"/>
          <p:cNvSpPr>
            <a:spLocks noGrp="1"/>
          </p:cNvSpPr>
          <p:nvPr>
            <p:ph type="dt" sz="half" idx="10"/>
          </p:nvPr>
        </p:nvSpPr>
        <p:spPr/>
        <p:txBody>
          <a:bodyPr/>
          <a:lstStyle/>
          <a:p>
            <a:fld id="{D1869581-953F-438A-A5E4-33AEA50C718A}" type="datetimeFigureOut">
              <a:rPr lang="es-CO" smtClean="0"/>
              <a:t>13/05/2015</a:t>
            </a:fld>
            <a:endParaRPr lang="es-CO"/>
          </a:p>
        </p:txBody>
      </p:sp>
      <p:sp>
        <p:nvSpPr>
          <p:cNvPr id="5" name="4 Marcador de pie de página"/>
          <p:cNvSpPr>
            <a:spLocks noGrp="1"/>
          </p:cNvSpPr>
          <p:nvPr>
            <p:ph type="ftr" sz="quarter" idx="11"/>
          </p:nvPr>
        </p:nvSpPr>
        <p:spPr/>
        <p:txBody>
          <a:bodyPr/>
          <a:lstStyle/>
          <a:p>
            <a:endParaRPr lang="es-CO"/>
          </a:p>
        </p:txBody>
      </p:sp>
      <p:sp>
        <p:nvSpPr>
          <p:cNvPr id="6" name="5 Marcador de número de diapositiva"/>
          <p:cNvSpPr>
            <a:spLocks noGrp="1"/>
          </p:cNvSpPr>
          <p:nvPr>
            <p:ph type="sldNum" sz="quarter" idx="12"/>
          </p:nvPr>
        </p:nvSpPr>
        <p:spPr/>
        <p:txBody>
          <a:bodyPr/>
          <a:lstStyle/>
          <a:p>
            <a:fld id="{D65FE441-E830-45B9-9874-233D0210D6B8}" type="slidenum">
              <a:rPr lang="es-CO" smtClean="0"/>
              <a:t>‹Nº›</a:t>
            </a:fld>
            <a:endParaRPr lang="es-CO"/>
          </a:p>
        </p:txBody>
      </p:sp>
    </p:spTree>
    <p:extLst>
      <p:ext uri="{BB962C8B-B14F-4D97-AF65-F5344CB8AC3E}">
        <p14:creationId xmlns:p14="http://schemas.microsoft.com/office/powerpoint/2010/main" val="344400953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1 Título vertical"/>
          <p:cNvSpPr>
            <a:spLocks noGrp="1"/>
          </p:cNvSpPr>
          <p:nvPr>
            <p:ph type="title" orient="vert"/>
          </p:nvPr>
        </p:nvSpPr>
        <p:spPr>
          <a:xfrm>
            <a:off x="6629400" y="274638"/>
            <a:ext cx="2057400" cy="5851525"/>
          </a:xfrm>
        </p:spPr>
        <p:txBody>
          <a:bodyPr vert="eaVert"/>
          <a:lstStyle/>
          <a:p>
            <a:r>
              <a:rPr lang="es-ES" smtClean="0"/>
              <a:t>Haga clic para modificar el estilo de título del patrón</a:t>
            </a:r>
            <a:endParaRPr lang="es-CO"/>
          </a:p>
        </p:txBody>
      </p:sp>
      <p:sp>
        <p:nvSpPr>
          <p:cNvPr id="3" name="2 Marcador de texto vertical"/>
          <p:cNvSpPr>
            <a:spLocks noGrp="1"/>
          </p:cNvSpPr>
          <p:nvPr>
            <p:ph type="body" orient="vert" idx="1"/>
          </p:nvPr>
        </p:nvSpPr>
        <p:spPr>
          <a:xfrm>
            <a:off x="457200" y="274638"/>
            <a:ext cx="6019800" cy="5851525"/>
          </a:xfr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4" name="3 Marcador de fecha"/>
          <p:cNvSpPr>
            <a:spLocks noGrp="1"/>
          </p:cNvSpPr>
          <p:nvPr>
            <p:ph type="dt" sz="half" idx="10"/>
          </p:nvPr>
        </p:nvSpPr>
        <p:spPr/>
        <p:txBody>
          <a:bodyPr/>
          <a:lstStyle/>
          <a:p>
            <a:fld id="{D1869581-953F-438A-A5E4-33AEA50C718A}" type="datetimeFigureOut">
              <a:rPr lang="es-CO" smtClean="0"/>
              <a:t>13/05/2015</a:t>
            </a:fld>
            <a:endParaRPr lang="es-CO"/>
          </a:p>
        </p:txBody>
      </p:sp>
      <p:sp>
        <p:nvSpPr>
          <p:cNvPr id="5" name="4 Marcador de pie de página"/>
          <p:cNvSpPr>
            <a:spLocks noGrp="1"/>
          </p:cNvSpPr>
          <p:nvPr>
            <p:ph type="ftr" sz="quarter" idx="11"/>
          </p:nvPr>
        </p:nvSpPr>
        <p:spPr/>
        <p:txBody>
          <a:bodyPr/>
          <a:lstStyle/>
          <a:p>
            <a:endParaRPr lang="es-CO"/>
          </a:p>
        </p:txBody>
      </p:sp>
      <p:sp>
        <p:nvSpPr>
          <p:cNvPr id="6" name="5 Marcador de número de diapositiva"/>
          <p:cNvSpPr>
            <a:spLocks noGrp="1"/>
          </p:cNvSpPr>
          <p:nvPr>
            <p:ph type="sldNum" sz="quarter" idx="12"/>
          </p:nvPr>
        </p:nvSpPr>
        <p:spPr/>
        <p:txBody>
          <a:bodyPr/>
          <a:lstStyle/>
          <a:p>
            <a:fld id="{D65FE441-E830-45B9-9874-233D0210D6B8}" type="slidenum">
              <a:rPr lang="es-CO" smtClean="0"/>
              <a:t>‹Nº›</a:t>
            </a:fld>
            <a:endParaRPr lang="es-CO"/>
          </a:p>
        </p:txBody>
      </p:sp>
    </p:spTree>
    <p:extLst>
      <p:ext uri="{BB962C8B-B14F-4D97-AF65-F5344CB8AC3E}">
        <p14:creationId xmlns:p14="http://schemas.microsoft.com/office/powerpoint/2010/main" val="1005016223"/>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1 Marcador de título"/>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s-ES" smtClean="0"/>
              <a:t>Haga clic para modificar el estilo de título del patrón</a:t>
            </a:r>
            <a:endParaRPr lang="es-CO"/>
          </a:p>
        </p:txBody>
      </p:sp>
      <p:sp>
        <p:nvSpPr>
          <p:cNvPr id="3" name="2 Marcador de texto"/>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4" name="3 Marcador de fecha"/>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D1869581-953F-438A-A5E4-33AEA50C718A}" type="datetimeFigureOut">
              <a:rPr lang="es-CO" smtClean="0"/>
              <a:t>13/05/2015</a:t>
            </a:fld>
            <a:endParaRPr lang="es-CO"/>
          </a:p>
        </p:txBody>
      </p:sp>
      <p:sp>
        <p:nvSpPr>
          <p:cNvPr id="5" name="4 Marcador de pie de página"/>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s-CO"/>
          </a:p>
        </p:txBody>
      </p:sp>
      <p:sp>
        <p:nvSpPr>
          <p:cNvPr id="6" name="5 Marcador de número de diapositiva"/>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D65FE441-E830-45B9-9874-233D0210D6B8}" type="slidenum">
              <a:rPr lang="es-CO" smtClean="0"/>
              <a:t>‹Nº›</a:t>
            </a:fld>
            <a:endParaRPr lang="es-CO"/>
          </a:p>
        </p:txBody>
      </p:sp>
    </p:spTree>
    <p:extLst>
      <p:ext uri="{BB962C8B-B14F-4D97-AF65-F5344CB8AC3E}">
        <p14:creationId xmlns:p14="http://schemas.microsoft.com/office/powerpoint/2010/main" val="2024206488"/>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s-CO"/>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7.png"/><Relationship Id="rId1" Type="http://schemas.openxmlformats.org/officeDocument/2006/relationships/slideLayout" Target="../slideLayouts/slideLayout2.xml"/><Relationship Id="rId4" Type="http://schemas.openxmlformats.org/officeDocument/2006/relationships/image" Target="../media/image9.png"/></Relationships>
</file>

<file path=ppt/slides/_rels/slide6.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11.pn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14.pn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image" Target="../media/image15.pn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image" Target="../media/image16.pn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image" Target="../media/image17.pn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gradFill>
            <a:gsLst>
              <a:gs pos="0">
                <a:srgbClr val="FBEAC7"/>
              </a:gs>
              <a:gs pos="17999">
                <a:srgbClr val="FEE7F2"/>
              </a:gs>
              <a:gs pos="36000">
                <a:srgbClr val="FAC77D"/>
              </a:gs>
              <a:gs pos="61000">
                <a:srgbClr val="FBA97D"/>
              </a:gs>
              <a:gs pos="82001">
                <a:srgbClr val="FBD49C"/>
              </a:gs>
              <a:gs pos="100000">
                <a:srgbClr val="FEE7F2"/>
              </a:gs>
            </a:gsLst>
            <a:lin ang="5400000" scaled="0"/>
          </a:gradFill>
        </p:spPr>
        <p:txBody>
          <a:bodyPr/>
          <a:lstStyle/>
          <a:p>
            <a:r>
              <a:rPr lang="es-CO" dirty="0">
                <a:latin typeface="Algerian" pitchFamily="82" charset="0"/>
              </a:rPr>
              <a:t>La condición del mundo</a:t>
            </a:r>
          </a:p>
        </p:txBody>
      </p:sp>
      <p:pic>
        <p:nvPicPr>
          <p:cNvPr id="1026"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788024" y="4077072"/>
            <a:ext cx="3240360" cy="206652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027" name="Picture 3"/>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292080" y="1628800"/>
            <a:ext cx="2016224" cy="187220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4" name="3 Llamada ovalada"/>
          <p:cNvSpPr/>
          <p:nvPr/>
        </p:nvSpPr>
        <p:spPr>
          <a:xfrm>
            <a:off x="611560" y="1628800"/>
            <a:ext cx="3600400" cy="4320480"/>
          </a:xfrm>
          <a:prstGeom prst="wedgeEllipseCallout">
            <a:avLst/>
          </a:prstGeom>
          <a:solidFill>
            <a:srgbClr val="7030A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CO" sz="2800" b="1" dirty="0"/>
              <a:t>He visto que existe el peligro de que aun los que profesan ser hijos de Dios se corrompan. </a:t>
            </a:r>
          </a:p>
        </p:txBody>
      </p:sp>
    </p:spTree>
    <p:extLst>
      <p:ext uri="{BB962C8B-B14F-4D97-AF65-F5344CB8AC3E}">
        <p14:creationId xmlns:p14="http://schemas.microsoft.com/office/powerpoint/2010/main" val="3200964754"/>
      </p:ext>
    </p:extLst>
  </p:cSld>
  <p:clrMapOvr>
    <a:masterClrMapping/>
  </p:clrMapOvr>
  <p:transition spd="slow">
    <p:cover/>
  </p:transition>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548680"/>
            <a:ext cx="5626968" cy="2808312"/>
          </a:xfrm>
        </p:spPr>
        <p:txBody>
          <a:bodyPr>
            <a:normAutofit/>
          </a:bodyPr>
          <a:lstStyle/>
          <a:p>
            <a:pPr marL="0" indent="0">
              <a:buNone/>
            </a:pPr>
            <a:r>
              <a:rPr lang="es-CO" sz="2400" dirty="0"/>
              <a:t>Me </a:t>
            </a:r>
            <a:r>
              <a:rPr lang="es-CO" sz="2400" dirty="0" smtClean="0"/>
              <a:t>fué </a:t>
            </a:r>
            <a:r>
              <a:rPr lang="es-CO" sz="2400" dirty="0"/>
              <a:t>mostrada la condición del mundo, que está colmando rápidamente su copa de iniquidad. </a:t>
            </a:r>
            <a:r>
              <a:rPr lang="es-CO" sz="2400" u="sng" dirty="0"/>
              <a:t>Violencias y crímenes de toda clase llenan nuestro mundo, y Satanás emplea todos los medios para popularizar delitos y vicios degradantes. </a:t>
            </a:r>
          </a:p>
        </p:txBody>
      </p:sp>
      <p:sp>
        <p:nvSpPr>
          <p:cNvPr id="4" name="3 Rectángulo"/>
          <p:cNvSpPr/>
          <p:nvPr/>
        </p:nvSpPr>
        <p:spPr>
          <a:xfrm>
            <a:off x="2574265" y="3384656"/>
            <a:ext cx="5904656" cy="2862322"/>
          </a:xfrm>
          <a:prstGeom prst="rect">
            <a:avLst/>
          </a:prstGeom>
        </p:spPr>
        <p:txBody>
          <a:bodyPr wrap="square">
            <a:spAutoFit/>
          </a:bodyPr>
          <a:lstStyle/>
          <a:p>
            <a:r>
              <a:rPr lang="es-CO" sz="2000" dirty="0"/>
              <a:t>La juventud que recorre las calles está rodeada de avisos y noticias de crímenes y pecado, presentados en alguna </a:t>
            </a:r>
            <a:r>
              <a:rPr lang="es-CO" sz="2000" u="sng" dirty="0"/>
              <a:t>novela o en algún teatro</a:t>
            </a:r>
            <a:r>
              <a:rPr lang="es-CO" sz="2000" dirty="0"/>
              <a:t>. Su mente se familiariza con el pecado. La conducta que siguen personas bajas y viles le es recordada de continuo en las noticias de los periódicos del día, y todo lo que puede excitar la curiosidad y despertar las pasiones animales se presenta mediante historias emocionantes y excitantes.</a:t>
            </a:r>
          </a:p>
        </p:txBody>
      </p:sp>
      <p:pic>
        <p:nvPicPr>
          <p:cNvPr id="2050"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084168" y="404664"/>
            <a:ext cx="2592288" cy="252028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2051" name="Picture 3"/>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40677" y="3573016"/>
            <a:ext cx="1957189" cy="215386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4204313997"/>
      </p:ext>
    </p:extLst>
  </p:cSld>
  <p:clrMapOvr>
    <a:masterClrMapping/>
  </p:clrMapOvr>
  <mc:AlternateContent xmlns:mc="http://schemas.openxmlformats.org/markup-compatibility/2006" xmlns:p14="http://schemas.microsoft.com/office/powerpoint/2010/main">
    <mc:Choice Requires="p14">
      <p:transition spd="slow" p14:dur="1100">
        <p14:switch dir="r"/>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barn(inVertical)">
                                      <p:cBhvr>
                                        <p:cTn id="7" dur="500"/>
                                        <p:tgtEl>
                                          <p:spTgt spid="4"/>
                                        </p:tgtEl>
                                      </p:cBhvr>
                                    </p:animEffect>
                                  </p:childTnLst>
                                </p:cTn>
                              </p:par>
                              <p:par>
                                <p:cTn id="8" presetID="16" presetClass="entr" presetSubtype="21" fill="hold" nodeType="withEffect">
                                  <p:stCondLst>
                                    <p:cond delay="0"/>
                                  </p:stCondLst>
                                  <p:childTnLst>
                                    <p:set>
                                      <p:cBhvr>
                                        <p:cTn id="9" dur="1" fill="hold">
                                          <p:stCondLst>
                                            <p:cond delay="0"/>
                                          </p:stCondLst>
                                        </p:cTn>
                                        <p:tgtEl>
                                          <p:spTgt spid="2051"/>
                                        </p:tgtEl>
                                        <p:attrNameLst>
                                          <p:attrName>style.visibility</p:attrName>
                                        </p:attrNameLst>
                                      </p:cBhvr>
                                      <p:to>
                                        <p:strVal val="visible"/>
                                      </p:to>
                                    </p:set>
                                    <p:animEffect transition="in" filter="barn(inVertical)">
                                      <p:cBhvr>
                                        <p:cTn id="10" dur="500"/>
                                        <p:tgtEl>
                                          <p:spTgt spid="205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2915816" y="512676"/>
            <a:ext cx="5760640" cy="1800199"/>
          </a:xfrm>
        </p:spPr>
        <p:txBody>
          <a:bodyPr>
            <a:normAutofit/>
          </a:bodyPr>
          <a:lstStyle/>
          <a:p>
            <a:pPr marL="0" indent="0">
              <a:buNone/>
            </a:pPr>
            <a:r>
              <a:rPr lang="es-CO" sz="2800" dirty="0" smtClean="0"/>
              <a:t>Publicaciones </a:t>
            </a:r>
            <a:r>
              <a:rPr lang="es-CO" sz="2800" dirty="0"/>
              <a:t>procedentes de intelectos corrompidos envenenan la mente de millares de habitantes de nuestro mundo. </a:t>
            </a:r>
            <a:endParaRPr lang="es-CO" sz="2800" dirty="0" smtClean="0"/>
          </a:p>
        </p:txBody>
      </p:sp>
      <p:pic>
        <p:nvPicPr>
          <p:cNvPr id="3074"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623720" y="4437112"/>
            <a:ext cx="2121963" cy="165618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3075" name="Picture 3"/>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83568" y="404664"/>
            <a:ext cx="2016224" cy="201622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5" name="4 Rectángulo"/>
          <p:cNvSpPr/>
          <p:nvPr/>
        </p:nvSpPr>
        <p:spPr>
          <a:xfrm>
            <a:off x="683568" y="4244025"/>
            <a:ext cx="5940152" cy="2308324"/>
          </a:xfrm>
          <a:prstGeom prst="rect">
            <a:avLst/>
          </a:prstGeom>
        </p:spPr>
        <p:txBody>
          <a:bodyPr wrap="square">
            <a:spAutoFit/>
          </a:bodyPr>
          <a:lstStyle/>
          <a:p>
            <a:pPr algn="r"/>
            <a:r>
              <a:rPr lang="es-CO" sz="2400" dirty="0"/>
              <a:t>Oyen y leen tanto con referencia a los crímenes y vilezas degradantes, que su conciencia, antes tierna y capaz de horrorizarse, se embota de tal manera que se espacia ávidamente en los dichos y hechos de hombres viles y bajos.</a:t>
            </a:r>
          </a:p>
        </p:txBody>
      </p:sp>
      <p:sp>
        <p:nvSpPr>
          <p:cNvPr id="6" name="5 Rectángulo"/>
          <p:cNvSpPr/>
          <p:nvPr/>
        </p:nvSpPr>
        <p:spPr>
          <a:xfrm>
            <a:off x="467543" y="3105835"/>
            <a:ext cx="8278139" cy="523220"/>
          </a:xfrm>
          <a:prstGeom prst="rect">
            <a:avLst/>
          </a:prstGeom>
        </p:spPr>
        <p:txBody>
          <a:bodyPr wrap="square">
            <a:spAutoFit/>
          </a:bodyPr>
          <a:lstStyle/>
          <a:p>
            <a:pPr algn="ctr"/>
            <a:r>
              <a:rPr lang="es-CO" sz="2800" b="1" dirty="0">
                <a:solidFill>
                  <a:srgbClr val="FF0000"/>
                </a:solidFill>
              </a:rPr>
              <a:t>El pecado no les parece excesivamente pecaminoso. </a:t>
            </a:r>
          </a:p>
        </p:txBody>
      </p:sp>
    </p:spTree>
    <p:extLst>
      <p:ext uri="{BB962C8B-B14F-4D97-AF65-F5344CB8AC3E}">
        <p14:creationId xmlns:p14="http://schemas.microsoft.com/office/powerpoint/2010/main" val="3077712438"/>
      </p:ext>
    </p:extLst>
  </p:cSld>
  <p:clrMapOvr>
    <a:masterClrMapping/>
  </p:clrMapOvr>
  <p:transition spd="slow">
    <p:cove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4" presetClass="entr" presetSubtype="10" fill="hold" nodeType="clickEffect">
                                  <p:stCondLst>
                                    <p:cond delay="0"/>
                                  </p:stCondLst>
                                  <p:childTnLst>
                                    <p:set>
                                      <p:cBhvr>
                                        <p:cTn id="6" dur="1" fill="hold">
                                          <p:stCondLst>
                                            <p:cond delay="0"/>
                                          </p:stCondLst>
                                        </p:cTn>
                                        <p:tgtEl>
                                          <p:spTgt spid="3074"/>
                                        </p:tgtEl>
                                        <p:attrNameLst>
                                          <p:attrName>style.visibility</p:attrName>
                                        </p:attrNameLst>
                                      </p:cBhvr>
                                      <p:to>
                                        <p:strVal val="visible"/>
                                      </p:to>
                                    </p:set>
                                    <p:animEffect transition="in" filter="randombar(horizontal)">
                                      <p:cBhvr>
                                        <p:cTn id="7" dur="500"/>
                                        <p:tgtEl>
                                          <p:spTgt spid="3074"/>
                                        </p:tgtEl>
                                      </p:cBhvr>
                                    </p:animEffect>
                                  </p:childTnLst>
                                </p:cTn>
                              </p:par>
                              <p:par>
                                <p:cTn id="8" presetID="14" presetClass="entr" presetSubtype="10" fill="hold" grpId="0" nodeType="withEffect">
                                  <p:stCondLst>
                                    <p:cond delay="0"/>
                                  </p:stCondLst>
                                  <p:childTnLst>
                                    <p:set>
                                      <p:cBhvr>
                                        <p:cTn id="9" dur="1" fill="hold">
                                          <p:stCondLst>
                                            <p:cond delay="0"/>
                                          </p:stCondLst>
                                        </p:cTn>
                                        <p:tgtEl>
                                          <p:spTgt spid="5"/>
                                        </p:tgtEl>
                                        <p:attrNameLst>
                                          <p:attrName>style.visibility</p:attrName>
                                        </p:attrNameLst>
                                      </p:cBhvr>
                                      <p:to>
                                        <p:strVal val="visible"/>
                                      </p:to>
                                    </p:set>
                                    <p:animEffect transition="in" filter="randombar(horizontal)">
                                      <p:cBhvr>
                                        <p:cTn id="10" dur="500"/>
                                        <p:tgtEl>
                                          <p:spTgt spid="5"/>
                                        </p:tgtEl>
                                      </p:cBhvr>
                                    </p:animEffect>
                                  </p:childTnLst>
                                </p:cTn>
                              </p:par>
                              <p:par>
                                <p:cTn id="11" presetID="14" presetClass="entr" presetSubtype="10" fill="hold" grpId="0" nodeType="withEffect">
                                  <p:stCondLst>
                                    <p:cond delay="0"/>
                                  </p:stCondLst>
                                  <p:childTnLst>
                                    <p:set>
                                      <p:cBhvr>
                                        <p:cTn id="12" dur="1" fill="hold">
                                          <p:stCondLst>
                                            <p:cond delay="0"/>
                                          </p:stCondLst>
                                        </p:cTn>
                                        <p:tgtEl>
                                          <p:spTgt spid="6"/>
                                        </p:tgtEl>
                                        <p:attrNameLst>
                                          <p:attrName>style.visibility</p:attrName>
                                        </p:attrNameLst>
                                      </p:cBhvr>
                                      <p:to>
                                        <p:strVal val="visible"/>
                                      </p:to>
                                    </p:set>
                                    <p:animEffect transition="in" filter="randombar(horizontal)">
                                      <p:cBhvr>
                                        <p:cTn id="13" dur="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6" grpId="0"/>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476672"/>
            <a:ext cx="8229600" cy="5976664"/>
          </a:xfrm>
        </p:spPr>
        <p:txBody>
          <a:bodyPr>
            <a:normAutofit fontScale="92500" lnSpcReduction="10000"/>
          </a:bodyPr>
          <a:lstStyle/>
          <a:p>
            <a:pPr marL="0" indent="0">
              <a:buNone/>
            </a:pPr>
            <a:r>
              <a:rPr lang="es-CO" sz="2800" dirty="0"/>
              <a:t>“</a:t>
            </a:r>
            <a:r>
              <a:rPr lang="es-CO" sz="2800" dirty="0">
                <a:latin typeface="Agency FB" pitchFamily="34" charset="0"/>
              </a:rPr>
              <a:t>Como fué en los días de Noé, así también será en los días del Hijo del hombr</a:t>
            </a:r>
            <a:r>
              <a:rPr lang="es-CO" sz="2800" dirty="0"/>
              <a:t>e.” </a:t>
            </a:r>
            <a:r>
              <a:rPr lang="es-CO" sz="2800" dirty="0">
                <a:solidFill>
                  <a:srgbClr val="FF0000"/>
                </a:solidFill>
              </a:rPr>
              <a:t>Lucas 17:26</a:t>
            </a:r>
            <a:r>
              <a:rPr lang="es-CO" sz="2800" dirty="0"/>
              <a:t>. </a:t>
            </a:r>
            <a:r>
              <a:rPr lang="es-CO" sz="2800" dirty="0" smtClean="0"/>
              <a:t>Ver </a:t>
            </a:r>
            <a:r>
              <a:rPr lang="es-CO" sz="2800" dirty="0" smtClean="0">
                <a:solidFill>
                  <a:srgbClr val="FF0000"/>
                </a:solidFill>
              </a:rPr>
              <a:t>(Gén.6:5,11)</a:t>
            </a:r>
            <a:r>
              <a:rPr lang="es-CO" sz="2800" dirty="0" smtClean="0"/>
              <a:t>.</a:t>
            </a:r>
          </a:p>
          <a:p>
            <a:pPr marL="400050" lvl="1" indent="0">
              <a:buNone/>
            </a:pPr>
            <a:r>
              <a:rPr lang="es-CO" sz="2600" dirty="0" smtClean="0"/>
              <a:t>Dios </a:t>
            </a:r>
            <a:r>
              <a:rPr lang="es-CO" sz="2600" dirty="0"/>
              <a:t>tendrá un pueblo celoso para las buenas obras, firme en medio de las contaminaciones de esta época de degeneración. Habrá un pueblo cuyos miembros se aferrarán de tal manera a la fuerza divina que podrán resistir a toda tentación. </a:t>
            </a:r>
            <a:r>
              <a:rPr lang="es-CO" sz="2600" dirty="0" smtClean="0"/>
              <a:t> Ver </a:t>
            </a:r>
            <a:r>
              <a:rPr lang="es-CO" sz="2600" dirty="0" smtClean="0">
                <a:solidFill>
                  <a:srgbClr val="FF0000"/>
                </a:solidFill>
              </a:rPr>
              <a:t>(Gén.6:8,9).</a:t>
            </a:r>
          </a:p>
          <a:p>
            <a:pPr marL="0" indent="0">
              <a:buNone/>
            </a:pPr>
            <a:r>
              <a:rPr lang="es-CO" sz="2800" dirty="0" smtClean="0"/>
              <a:t>Los </a:t>
            </a:r>
            <a:r>
              <a:rPr lang="es-CO" sz="2800" dirty="0"/>
              <a:t>malos anuncios que se ven en llamativos carteles pueden tratar de hablar a sus sentidos y corromper su mente, </a:t>
            </a:r>
            <a:r>
              <a:rPr lang="es-CO" sz="2800" dirty="0">
                <a:solidFill>
                  <a:srgbClr val="FF0000"/>
                </a:solidFill>
              </a:rPr>
              <a:t>pero estarán de tal manera unidos con Dios y los ángeles que serán como quienes no ven ni oyen</a:t>
            </a:r>
            <a:r>
              <a:rPr lang="es-CO" sz="2800" dirty="0"/>
              <a:t>. </a:t>
            </a:r>
            <a:r>
              <a:rPr lang="es-CO" sz="2800" u="sng" dirty="0">
                <a:solidFill>
                  <a:srgbClr val="FF0000"/>
                </a:solidFill>
              </a:rPr>
              <a:t>Tienen que hacer una obra que nadie puede hacer por ellos, la cual consiste en pelear la buena batalla de la fe y echar mano de la vida eterna</a:t>
            </a:r>
            <a:r>
              <a:rPr lang="es-CO" sz="2800" dirty="0"/>
              <a:t>. No tendrán confianza en sí mismos, ni suficiencia propia. Conociendo su debilidad, unirán su ignorancia a la sabiduría de Cristo, su debilidad a su fuerza</a:t>
            </a:r>
            <a:r>
              <a:rPr lang="es-CO" sz="2800" dirty="0" smtClean="0"/>
              <a:t>. </a:t>
            </a:r>
            <a:endParaRPr lang="es-CO" sz="2800" dirty="0"/>
          </a:p>
          <a:p>
            <a:endParaRPr lang="es-CO" dirty="0"/>
          </a:p>
        </p:txBody>
      </p:sp>
    </p:spTree>
    <p:extLst>
      <p:ext uri="{BB962C8B-B14F-4D97-AF65-F5344CB8AC3E}">
        <p14:creationId xmlns:p14="http://schemas.microsoft.com/office/powerpoint/2010/main" val="3058966779"/>
      </p:ext>
    </p:extLst>
  </p:cSld>
  <p:clrMapOvr>
    <a:masterClrMapping/>
  </p:clrMapOvr>
  <mc:AlternateContent xmlns:mc="http://schemas.openxmlformats.org/markup-compatibility/2006" xmlns:p14="http://schemas.microsoft.com/office/powerpoint/2010/main">
    <mc:Choice Requires="p14">
      <p:transition spd="slow" p14:dur="1600">
        <p14:gallery dir="l"/>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ntr" presetSubtype="16" fill="hold" nodeType="clickEffect">
                                  <p:stCondLst>
                                    <p:cond delay="0"/>
                                  </p:stCondLst>
                                  <p:childTnLst>
                                    <p:set>
                                      <p:cBhvr>
                                        <p:cTn id="6" dur="1" fill="hold">
                                          <p:stCondLst>
                                            <p:cond delay="0"/>
                                          </p:stCondLst>
                                        </p:cTn>
                                        <p:tgtEl>
                                          <p:spTgt spid="3">
                                            <p:txEl>
                                              <p:pRg st="2" end="2"/>
                                            </p:txEl>
                                          </p:spTgt>
                                        </p:tgtEl>
                                        <p:attrNameLst>
                                          <p:attrName>style.visibility</p:attrName>
                                        </p:attrNameLst>
                                      </p:cBhvr>
                                      <p:to>
                                        <p:strVal val="visible"/>
                                      </p:to>
                                    </p:set>
                                    <p:animEffect transition="in" filter="circle(in)">
                                      <p:cBhvr>
                                        <p:cTn id="7" dur="2000"/>
                                        <p:tgtEl>
                                          <p:spTgt spid="3">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395536" y="332657"/>
            <a:ext cx="8413526" cy="2016224"/>
          </a:xfrm>
          <a:solidFill>
            <a:schemeClr val="accent5">
              <a:lumMod val="20000"/>
              <a:lumOff val="80000"/>
            </a:schemeClr>
          </a:solidFill>
        </p:spPr>
        <p:txBody>
          <a:bodyPr>
            <a:noAutofit/>
          </a:bodyPr>
          <a:lstStyle/>
          <a:p>
            <a:r>
              <a:rPr lang="es-CO" sz="2400" b="1" u="sng" dirty="0" smtClean="0"/>
              <a:t>Similitudes entre estos dos:</a:t>
            </a:r>
            <a:br>
              <a:rPr lang="es-CO" sz="2400" b="1" u="sng" dirty="0" smtClean="0"/>
            </a:br>
            <a:r>
              <a:rPr lang="es-CO" sz="2400" b="1" dirty="0" smtClean="0"/>
              <a:t>Noé «caminó con Dios», </a:t>
            </a:r>
            <a:r>
              <a:rPr lang="es-CO" sz="3200" dirty="0" smtClean="0"/>
              <a:t/>
            </a:r>
            <a:br>
              <a:rPr lang="es-CO" sz="3200" dirty="0" smtClean="0"/>
            </a:br>
            <a:r>
              <a:rPr lang="es-CO" sz="3200" dirty="0" smtClean="0"/>
              <a:t>Noé vivió en el tiempo del diluvio, y predicó a todos el mensaje de salvación.</a:t>
            </a:r>
            <a:endParaRPr lang="es-CO" sz="3200" dirty="0"/>
          </a:p>
        </p:txBody>
      </p:sp>
      <p:pic>
        <p:nvPicPr>
          <p:cNvPr id="4098"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83743" y="2420888"/>
            <a:ext cx="2592288" cy="237626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4099" name="Picture 3"/>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660232" y="2420888"/>
            <a:ext cx="2148830" cy="237626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4100" name="Picture 4"/>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3181944" y="2420887"/>
            <a:ext cx="3168352" cy="237626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4" name="3 Rectángulo"/>
          <p:cNvSpPr/>
          <p:nvPr/>
        </p:nvSpPr>
        <p:spPr>
          <a:xfrm>
            <a:off x="395536" y="5089320"/>
            <a:ext cx="8413526" cy="1569660"/>
          </a:xfrm>
          <a:prstGeom prst="rect">
            <a:avLst/>
          </a:prstGeom>
          <a:solidFill>
            <a:schemeClr val="accent5">
              <a:lumMod val="20000"/>
              <a:lumOff val="80000"/>
            </a:schemeClr>
          </a:solidFill>
        </p:spPr>
        <p:txBody>
          <a:bodyPr wrap="square">
            <a:spAutoFit/>
          </a:bodyPr>
          <a:lstStyle/>
          <a:p>
            <a:pPr algn="ctr"/>
            <a:r>
              <a:rPr lang="es-CO" sz="2400" dirty="0" smtClean="0"/>
              <a:t>Este pueblo, vivirá, en el tiempo de la segunda venida de Cristo.</a:t>
            </a:r>
          </a:p>
          <a:p>
            <a:pPr algn="ctr"/>
            <a:r>
              <a:rPr lang="es-CO" sz="2400" dirty="0" smtClean="0"/>
              <a:t>Para «caminar con Dios», este </a:t>
            </a:r>
            <a:r>
              <a:rPr lang="es-CO" sz="2400" dirty="0"/>
              <a:t>pueblo, </a:t>
            </a:r>
            <a:r>
              <a:rPr lang="es-CO" sz="2400" dirty="0" smtClean="0"/>
              <a:t>por la gracia de Dios, sentirá </a:t>
            </a:r>
            <a:r>
              <a:rPr lang="es-CO" sz="2400" dirty="0"/>
              <a:t>la necesidad de orar </a:t>
            </a:r>
            <a:r>
              <a:rPr lang="es-CO" sz="2400" dirty="0" smtClean="0"/>
              <a:t>fervientemente, y </a:t>
            </a:r>
            <a:r>
              <a:rPr lang="es-CO" sz="2400" dirty="0"/>
              <a:t>hará el trabajo que le fue encomendado: predicar el </a:t>
            </a:r>
            <a:r>
              <a:rPr lang="es-CO" sz="2400" dirty="0" smtClean="0"/>
              <a:t>evangelio </a:t>
            </a:r>
            <a:r>
              <a:rPr lang="es-CO" sz="2400" dirty="0"/>
              <a:t>a todo el mundo.</a:t>
            </a:r>
          </a:p>
        </p:txBody>
      </p:sp>
    </p:spTree>
    <p:extLst>
      <p:ext uri="{BB962C8B-B14F-4D97-AF65-F5344CB8AC3E}">
        <p14:creationId xmlns:p14="http://schemas.microsoft.com/office/powerpoint/2010/main" val="3030081399"/>
      </p:ext>
    </p:extLst>
  </p:cSld>
  <p:clrMapOvr>
    <a:masterClrMapping/>
  </p:clrMapOvr>
  <mc:AlternateContent xmlns:mc="http://schemas.openxmlformats.org/markup-compatibility/2006" xmlns:p14="http://schemas.microsoft.com/office/powerpoint/2010/main">
    <mc:Choice Requires="p14">
      <p:transition spd="slow" p14:dur="1100">
        <p14:switch dir="r"/>
      </p:transition>
    </mc:Choice>
    <mc:Fallback xmlns="">
      <p:transition spd="slow">
        <p:fade/>
      </p:transition>
    </mc:Fallback>
  </mc:AlternateContent>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67544" y="342783"/>
            <a:ext cx="5760640" cy="2376264"/>
          </a:xfrm>
          <a:solidFill>
            <a:schemeClr val="accent5">
              <a:lumMod val="20000"/>
              <a:lumOff val="80000"/>
            </a:schemeClr>
          </a:solidFill>
        </p:spPr>
        <p:txBody>
          <a:bodyPr>
            <a:normAutofit lnSpcReduction="10000"/>
          </a:bodyPr>
          <a:lstStyle/>
          <a:p>
            <a:pPr marL="0" indent="0">
              <a:buNone/>
            </a:pPr>
            <a:r>
              <a:rPr lang="es-CO" sz="3300" b="1" u="sng" dirty="0" smtClean="0"/>
              <a:t>Un </a:t>
            </a:r>
            <a:r>
              <a:rPr lang="es-CO" sz="3300" b="1" u="sng" dirty="0"/>
              <a:t>ejemplo de pureza</a:t>
            </a:r>
          </a:p>
          <a:p>
            <a:pPr marL="0" indent="0">
              <a:buNone/>
            </a:pPr>
            <a:r>
              <a:rPr lang="es-CO" sz="2800" dirty="0"/>
              <a:t>Los jóvenes pueden tener principios tan firmes que las más poderosas tentaciones de Satanás no podrán apartarlos de su fidelidad. </a:t>
            </a:r>
          </a:p>
        </p:txBody>
      </p:sp>
      <p:pic>
        <p:nvPicPr>
          <p:cNvPr id="1026"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876256" y="332656"/>
            <a:ext cx="2005880" cy="230425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2" name="1 Rectángulo"/>
          <p:cNvSpPr/>
          <p:nvPr/>
        </p:nvSpPr>
        <p:spPr>
          <a:xfrm>
            <a:off x="539552" y="3429000"/>
            <a:ext cx="8208912" cy="2677656"/>
          </a:xfrm>
          <a:prstGeom prst="rect">
            <a:avLst/>
          </a:prstGeom>
          <a:solidFill>
            <a:schemeClr val="accent5">
              <a:lumMod val="20000"/>
              <a:lumOff val="80000"/>
            </a:schemeClr>
          </a:solidFill>
        </p:spPr>
        <p:txBody>
          <a:bodyPr wrap="square">
            <a:spAutoFit/>
          </a:bodyPr>
          <a:lstStyle/>
          <a:p>
            <a:pPr algn="ctr"/>
            <a:r>
              <a:rPr lang="es-CO" sz="2800" dirty="0"/>
              <a:t>Samuel era un niño rodeado de las influencias más corruptoras. </a:t>
            </a:r>
            <a:r>
              <a:rPr lang="es-CO" sz="2800" dirty="0" smtClean="0"/>
              <a:t>Veía </a:t>
            </a:r>
            <a:r>
              <a:rPr lang="es-CO" sz="2800" dirty="0"/>
              <a:t>y oía cosas que afligían su alma. </a:t>
            </a:r>
            <a:endParaRPr lang="es-CO" sz="2800" dirty="0" smtClean="0"/>
          </a:p>
          <a:p>
            <a:pPr algn="ctr"/>
            <a:endParaRPr lang="es-CO" sz="2800" dirty="0" smtClean="0"/>
          </a:p>
          <a:p>
            <a:pPr algn="ctr"/>
            <a:r>
              <a:rPr lang="es-CO" sz="2800" dirty="0" smtClean="0"/>
              <a:t>Los </a:t>
            </a:r>
            <a:r>
              <a:rPr lang="es-CO" sz="2800" dirty="0"/>
              <a:t>hijos de Elí, que ministraban en cargos sagrados, estaban dominados por </a:t>
            </a:r>
            <a:r>
              <a:rPr lang="es-CO" sz="2800" dirty="0" smtClean="0"/>
              <a:t>Satanás. Esos </a:t>
            </a:r>
            <a:r>
              <a:rPr lang="es-CO" sz="2800" dirty="0"/>
              <a:t>hombres contaminaban la misma atmósfera circundante. </a:t>
            </a:r>
          </a:p>
        </p:txBody>
      </p:sp>
    </p:spTree>
    <p:extLst>
      <p:ext uri="{BB962C8B-B14F-4D97-AF65-F5344CB8AC3E}">
        <p14:creationId xmlns:p14="http://schemas.microsoft.com/office/powerpoint/2010/main" val="1896846995"/>
      </p:ext>
    </p:extLst>
  </p:cSld>
  <p:clrMapOvr>
    <a:masterClrMapping/>
  </p:clrMapOvr>
  <mc:AlternateContent xmlns:mc="http://schemas.openxmlformats.org/markup-compatibility/2006" xmlns:p14="http://schemas.microsoft.com/office/powerpoint/2010/main">
    <mc:Choice Requires="p14">
      <p:transition spd="slow" p14:dur="4400">
        <p14:honeycomb/>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5"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2000"/>
                                        <p:tgtEl>
                                          <p:spTgt spid="2"/>
                                        </p:tgtEl>
                                      </p:cBhvr>
                                    </p:animEffect>
                                    <p:anim calcmode="lin" valueType="num">
                                      <p:cBhvr>
                                        <p:cTn id="8" dur="2000" fill="hold"/>
                                        <p:tgtEl>
                                          <p:spTgt spid="2"/>
                                        </p:tgtEl>
                                        <p:attrNameLst>
                                          <p:attrName>ppt_w</p:attrName>
                                        </p:attrNameLst>
                                      </p:cBhvr>
                                      <p:tavLst>
                                        <p:tav tm="0" fmla="#ppt_w*sin(2.5*pi*$)">
                                          <p:val>
                                            <p:fltVal val="0"/>
                                          </p:val>
                                        </p:tav>
                                        <p:tav tm="100000">
                                          <p:val>
                                            <p:fltVal val="1"/>
                                          </p:val>
                                        </p:tav>
                                      </p:tavLst>
                                    </p:anim>
                                    <p:anim calcmode="lin" valueType="num">
                                      <p:cBhvr>
                                        <p:cTn id="9" dur="2000" fill="hold"/>
                                        <p:tgtEl>
                                          <p:spTgt spid="2"/>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395536" y="188640"/>
            <a:ext cx="8229600" cy="1647056"/>
          </a:xfrm>
          <a:solidFill>
            <a:schemeClr val="accent2">
              <a:lumMod val="40000"/>
              <a:lumOff val="60000"/>
            </a:schemeClr>
          </a:solidFill>
        </p:spPr>
        <p:txBody>
          <a:bodyPr>
            <a:noAutofit/>
          </a:bodyPr>
          <a:lstStyle/>
          <a:p>
            <a:r>
              <a:rPr lang="es-CO" sz="3200" b="1" dirty="0">
                <a:latin typeface="Agency FB" pitchFamily="34" charset="0"/>
              </a:rPr>
              <a:t>Esta es la clase de jóvenes que Dios necesita hoy, como Noé y Samuel, </a:t>
            </a:r>
            <a:r>
              <a:rPr lang="es-CO" sz="3200" b="1" dirty="0" smtClean="0">
                <a:latin typeface="Agency FB" pitchFamily="34" charset="0"/>
              </a:rPr>
              <a:t/>
            </a:r>
            <a:br>
              <a:rPr lang="es-CO" sz="3200" b="1" dirty="0" smtClean="0">
                <a:latin typeface="Agency FB" pitchFamily="34" charset="0"/>
              </a:rPr>
            </a:br>
            <a:r>
              <a:rPr lang="es-CO" sz="3200" b="1" dirty="0" smtClean="0">
                <a:latin typeface="Agency FB" pitchFamily="34" charset="0"/>
              </a:rPr>
              <a:t>para </a:t>
            </a:r>
            <a:r>
              <a:rPr lang="es-CO" sz="3200" b="1" dirty="0">
                <a:latin typeface="Agency FB" pitchFamily="34" charset="0"/>
              </a:rPr>
              <a:t>terminar su obra. </a:t>
            </a:r>
          </a:p>
        </p:txBody>
      </p:sp>
      <p:sp>
        <p:nvSpPr>
          <p:cNvPr id="5" name="4 Marcador de contenido"/>
          <p:cNvSpPr>
            <a:spLocks noGrp="1"/>
          </p:cNvSpPr>
          <p:nvPr>
            <p:ph idx="1"/>
          </p:nvPr>
        </p:nvSpPr>
        <p:spPr>
          <a:xfrm>
            <a:off x="539552" y="5898951"/>
            <a:ext cx="3888432" cy="899520"/>
          </a:xfrm>
          <a:solidFill>
            <a:schemeClr val="accent2">
              <a:lumMod val="40000"/>
              <a:lumOff val="60000"/>
            </a:schemeClr>
          </a:solidFill>
        </p:spPr>
        <p:txBody>
          <a:bodyPr>
            <a:normAutofit fontScale="62500" lnSpcReduction="20000"/>
          </a:bodyPr>
          <a:lstStyle/>
          <a:p>
            <a:pPr marL="0" indent="0" algn="ctr">
              <a:buNone/>
            </a:pPr>
            <a:r>
              <a:rPr lang="es-CO" dirty="0" smtClean="0"/>
              <a:t>«Pelea con valor la buena batalla de la fe»</a:t>
            </a:r>
          </a:p>
          <a:p>
            <a:pPr marL="0" indent="0" algn="ctr">
              <a:buNone/>
            </a:pPr>
            <a:r>
              <a:rPr lang="es-CO" b="1" u="sng" dirty="0" smtClean="0"/>
              <a:t>Aunque tengas que luchar, lucha</a:t>
            </a:r>
            <a:r>
              <a:rPr lang="es-CO" dirty="0" smtClean="0"/>
              <a:t>.</a:t>
            </a:r>
            <a:endParaRPr lang="es-CO" dirty="0"/>
          </a:p>
        </p:txBody>
      </p:sp>
      <p:pic>
        <p:nvPicPr>
          <p:cNvPr id="4098"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39552" y="2132856"/>
            <a:ext cx="3888432" cy="367240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4" name="3 Decisión"/>
          <p:cNvSpPr/>
          <p:nvPr/>
        </p:nvSpPr>
        <p:spPr>
          <a:xfrm>
            <a:off x="755576" y="5157192"/>
            <a:ext cx="3384376" cy="612648"/>
          </a:xfrm>
          <a:prstGeom prst="flowChartDecision">
            <a:avLst/>
          </a:prstGeom>
          <a:solidFill>
            <a:srgbClr val="FFFF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CO" sz="2400" b="1" dirty="0" smtClean="0">
                <a:solidFill>
                  <a:srgbClr val="002060"/>
                </a:solidFill>
              </a:rPr>
              <a:t>1Tim.6:12</a:t>
            </a:r>
            <a:endParaRPr lang="es-CO" sz="2400" b="1" dirty="0">
              <a:solidFill>
                <a:srgbClr val="002060"/>
              </a:solidFill>
            </a:endParaRPr>
          </a:p>
        </p:txBody>
      </p:sp>
      <p:pic>
        <p:nvPicPr>
          <p:cNvPr id="4099" name="Picture 3"/>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788024" y="2132857"/>
            <a:ext cx="4104456" cy="363698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6" name="5 Decisión"/>
          <p:cNvSpPr/>
          <p:nvPr/>
        </p:nvSpPr>
        <p:spPr>
          <a:xfrm>
            <a:off x="4788024" y="2132857"/>
            <a:ext cx="3312368" cy="612648"/>
          </a:xfrm>
          <a:prstGeom prst="flowChartDecision">
            <a:avLst/>
          </a:prstGeom>
          <a:solidFill>
            <a:srgbClr val="FFFF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CO" sz="2400" b="1" dirty="0" smtClean="0">
                <a:solidFill>
                  <a:srgbClr val="002060"/>
                </a:solidFill>
              </a:rPr>
              <a:t>Rom.8:28.</a:t>
            </a:r>
            <a:endParaRPr lang="es-CO" b="1" dirty="0">
              <a:solidFill>
                <a:srgbClr val="002060"/>
              </a:solidFill>
            </a:endParaRPr>
          </a:p>
        </p:txBody>
      </p:sp>
      <p:sp>
        <p:nvSpPr>
          <p:cNvPr id="7" name="6 Rectángulo"/>
          <p:cNvSpPr/>
          <p:nvPr/>
        </p:nvSpPr>
        <p:spPr>
          <a:xfrm>
            <a:off x="4788024" y="5854748"/>
            <a:ext cx="4104456" cy="923330"/>
          </a:xfrm>
          <a:prstGeom prst="rect">
            <a:avLst/>
          </a:prstGeom>
          <a:solidFill>
            <a:schemeClr val="accent2">
              <a:lumMod val="40000"/>
              <a:lumOff val="60000"/>
            </a:schemeClr>
          </a:solidFill>
        </p:spPr>
        <p:txBody>
          <a:bodyPr wrap="square">
            <a:spAutoFit/>
          </a:bodyPr>
          <a:lstStyle/>
          <a:p>
            <a:pPr algn="ctr"/>
            <a:r>
              <a:rPr lang="es-CO" dirty="0"/>
              <a:t> </a:t>
            </a:r>
            <a:r>
              <a:rPr lang="es-CO" dirty="0" smtClean="0"/>
              <a:t>«Y </a:t>
            </a:r>
            <a:r>
              <a:rPr lang="es-CO" dirty="0"/>
              <a:t>sabemos que a los que aman a Dios, todas las cosas les ayudan a </a:t>
            </a:r>
            <a:r>
              <a:rPr lang="es-CO" dirty="0" smtClean="0"/>
              <a:t>bien»</a:t>
            </a:r>
          </a:p>
          <a:p>
            <a:pPr algn="ctr"/>
            <a:r>
              <a:rPr lang="es-CO" b="1" u="sng" dirty="0" smtClean="0"/>
              <a:t>Si tienes que esforzarte, esfuérzate</a:t>
            </a:r>
            <a:r>
              <a:rPr lang="es-CO" dirty="0" smtClean="0"/>
              <a:t>. </a:t>
            </a:r>
            <a:endParaRPr lang="es-CO" dirty="0"/>
          </a:p>
        </p:txBody>
      </p:sp>
    </p:spTree>
    <p:extLst>
      <p:ext uri="{BB962C8B-B14F-4D97-AF65-F5344CB8AC3E}">
        <p14:creationId xmlns:p14="http://schemas.microsoft.com/office/powerpoint/2010/main" val="3838915309"/>
      </p:ext>
    </p:extLst>
  </p:cSld>
  <p:clrMapOvr>
    <a:masterClrMapping/>
  </p:clrMapOvr>
  <mc:AlternateContent xmlns:mc="http://schemas.openxmlformats.org/markup-compatibility/2006" xmlns:p14="http://schemas.microsoft.com/office/powerpoint/2010/main">
    <mc:Choice Requires="p14">
      <p:transition spd="slow" p14:dur="1200">
        <p14:flip dir="r"/>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5">
                                            <p:bg/>
                                          </p:spTgt>
                                        </p:tgtEl>
                                        <p:attrNameLst>
                                          <p:attrName>style.visibility</p:attrName>
                                        </p:attrNameLst>
                                      </p:cBhvr>
                                      <p:to>
                                        <p:strVal val="visible"/>
                                      </p:to>
                                    </p:set>
                                    <p:animEffect transition="in" filter="barn(inVertical)">
                                      <p:cBhvr>
                                        <p:cTn id="7" dur="500"/>
                                        <p:tgtEl>
                                          <p:spTgt spid="5">
                                            <p:bg/>
                                          </p:spTgt>
                                        </p:tgtEl>
                                      </p:cBhvr>
                                    </p:animEffect>
                                  </p:childTnLst>
                                </p:cTn>
                              </p:par>
                            </p:childTnLst>
                          </p:cTn>
                        </p:par>
                      </p:childTnLst>
                    </p:cTn>
                  </p:par>
                  <p:par>
                    <p:cTn id="8" fill="hold">
                      <p:stCondLst>
                        <p:cond delay="indefinite"/>
                      </p:stCondLst>
                      <p:childTnLst>
                        <p:par>
                          <p:cTn id="9" fill="hold">
                            <p:stCondLst>
                              <p:cond delay="0"/>
                            </p:stCondLst>
                            <p:childTnLst>
                              <p:par>
                                <p:cTn id="10" presetID="16" presetClass="entr" presetSubtype="21" fill="hold" grpId="0" nodeType="clickEffect">
                                  <p:stCondLst>
                                    <p:cond delay="0"/>
                                  </p:stCondLst>
                                  <p:childTnLst>
                                    <p:set>
                                      <p:cBhvr>
                                        <p:cTn id="11" dur="1" fill="hold">
                                          <p:stCondLst>
                                            <p:cond delay="0"/>
                                          </p:stCondLst>
                                        </p:cTn>
                                        <p:tgtEl>
                                          <p:spTgt spid="5">
                                            <p:txEl>
                                              <p:pRg st="0" end="0"/>
                                            </p:txEl>
                                          </p:spTgt>
                                        </p:tgtEl>
                                        <p:attrNameLst>
                                          <p:attrName>style.visibility</p:attrName>
                                        </p:attrNameLst>
                                      </p:cBhvr>
                                      <p:to>
                                        <p:strVal val="visible"/>
                                      </p:to>
                                    </p:set>
                                    <p:animEffect transition="in" filter="barn(inVertical)">
                                      <p:cBhvr>
                                        <p:cTn id="12" dur="500"/>
                                        <p:tgtEl>
                                          <p:spTgt spid="5">
                                            <p:txEl>
                                              <p:pRg st="0" end="0"/>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6" presetClass="entr" presetSubtype="21" fill="hold" grpId="0" nodeType="clickEffect">
                                  <p:stCondLst>
                                    <p:cond delay="0"/>
                                  </p:stCondLst>
                                  <p:childTnLst>
                                    <p:set>
                                      <p:cBhvr>
                                        <p:cTn id="16" dur="1" fill="hold">
                                          <p:stCondLst>
                                            <p:cond delay="0"/>
                                          </p:stCondLst>
                                        </p:cTn>
                                        <p:tgtEl>
                                          <p:spTgt spid="5">
                                            <p:txEl>
                                              <p:pRg st="1" end="1"/>
                                            </p:txEl>
                                          </p:spTgt>
                                        </p:tgtEl>
                                        <p:attrNameLst>
                                          <p:attrName>style.visibility</p:attrName>
                                        </p:attrNameLst>
                                      </p:cBhvr>
                                      <p:to>
                                        <p:strVal val="visible"/>
                                      </p:to>
                                    </p:set>
                                    <p:animEffect transition="in" filter="barn(inVertical)">
                                      <p:cBhvr>
                                        <p:cTn id="17" dur="500"/>
                                        <p:tgtEl>
                                          <p:spTgt spid="5">
                                            <p:txEl>
                                              <p:pRg st="1" end="1"/>
                                            </p:txEl>
                                          </p:spTgt>
                                        </p:tgtEl>
                                      </p:cBhvr>
                                    </p:animEffect>
                                  </p:childTnLst>
                                </p:cTn>
                              </p:par>
                              <p:par>
                                <p:cTn id="18" presetID="16" presetClass="entr" presetSubtype="21" fill="hold" nodeType="withEffect">
                                  <p:stCondLst>
                                    <p:cond delay="0"/>
                                  </p:stCondLst>
                                  <p:childTnLst>
                                    <p:set>
                                      <p:cBhvr>
                                        <p:cTn id="19" dur="1" fill="hold">
                                          <p:stCondLst>
                                            <p:cond delay="0"/>
                                          </p:stCondLst>
                                        </p:cTn>
                                        <p:tgtEl>
                                          <p:spTgt spid="4098"/>
                                        </p:tgtEl>
                                        <p:attrNameLst>
                                          <p:attrName>style.visibility</p:attrName>
                                        </p:attrNameLst>
                                      </p:cBhvr>
                                      <p:to>
                                        <p:strVal val="visible"/>
                                      </p:to>
                                    </p:set>
                                    <p:animEffect transition="in" filter="barn(inVertical)">
                                      <p:cBhvr>
                                        <p:cTn id="20" dur="500"/>
                                        <p:tgtEl>
                                          <p:spTgt spid="4098"/>
                                        </p:tgtEl>
                                      </p:cBhvr>
                                    </p:animEffect>
                                  </p:childTnLst>
                                </p:cTn>
                              </p:par>
                              <p:par>
                                <p:cTn id="21" presetID="16" presetClass="entr" presetSubtype="21" fill="hold" grpId="0" nodeType="withEffect">
                                  <p:stCondLst>
                                    <p:cond delay="0"/>
                                  </p:stCondLst>
                                  <p:childTnLst>
                                    <p:set>
                                      <p:cBhvr>
                                        <p:cTn id="22" dur="1" fill="hold">
                                          <p:stCondLst>
                                            <p:cond delay="0"/>
                                          </p:stCondLst>
                                        </p:cTn>
                                        <p:tgtEl>
                                          <p:spTgt spid="4"/>
                                        </p:tgtEl>
                                        <p:attrNameLst>
                                          <p:attrName>style.visibility</p:attrName>
                                        </p:attrNameLst>
                                      </p:cBhvr>
                                      <p:to>
                                        <p:strVal val="visible"/>
                                      </p:to>
                                    </p:set>
                                    <p:animEffect transition="in" filter="barn(inVertical)">
                                      <p:cBhvr>
                                        <p:cTn id="23" dur="500"/>
                                        <p:tgtEl>
                                          <p:spTgt spid="4"/>
                                        </p:tgtEl>
                                      </p:cBhvr>
                                    </p:animEffect>
                                  </p:childTnLst>
                                </p:cTn>
                              </p:par>
                            </p:childTnLst>
                          </p:cTn>
                        </p:par>
                      </p:childTnLst>
                    </p:cTn>
                  </p:par>
                  <p:par>
                    <p:cTn id="24" fill="hold">
                      <p:stCondLst>
                        <p:cond delay="indefinite"/>
                      </p:stCondLst>
                      <p:childTnLst>
                        <p:par>
                          <p:cTn id="25" fill="hold">
                            <p:stCondLst>
                              <p:cond delay="0"/>
                            </p:stCondLst>
                            <p:childTnLst>
                              <p:par>
                                <p:cTn id="26" presetID="16" presetClass="entr" presetSubtype="21" fill="hold" nodeType="clickEffect">
                                  <p:stCondLst>
                                    <p:cond delay="0"/>
                                  </p:stCondLst>
                                  <p:childTnLst>
                                    <p:set>
                                      <p:cBhvr>
                                        <p:cTn id="27" dur="1" fill="hold">
                                          <p:stCondLst>
                                            <p:cond delay="0"/>
                                          </p:stCondLst>
                                        </p:cTn>
                                        <p:tgtEl>
                                          <p:spTgt spid="4099"/>
                                        </p:tgtEl>
                                        <p:attrNameLst>
                                          <p:attrName>style.visibility</p:attrName>
                                        </p:attrNameLst>
                                      </p:cBhvr>
                                      <p:to>
                                        <p:strVal val="visible"/>
                                      </p:to>
                                    </p:set>
                                    <p:animEffect transition="in" filter="barn(inVertical)">
                                      <p:cBhvr>
                                        <p:cTn id="28" dur="500"/>
                                        <p:tgtEl>
                                          <p:spTgt spid="4099"/>
                                        </p:tgtEl>
                                      </p:cBhvr>
                                    </p:animEffect>
                                  </p:childTnLst>
                                </p:cTn>
                              </p:par>
                              <p:par>
                                <p:cTn id="29" presetID="16" presetClass="entr" presetSubtype="21" fill="hold" grpId="0" nodeType="withEffect">
                                  <p:stCondLst>
                                    <p:cond delay="0"/>
                                  </p:stCondLst>
                                  <p:childTnLst>
                                    <p:set>
                                      <p:cBhvr>
                                        <p:cTn id="30" dur="1" fill="hold">
                                          <p:stCondLst>
                                            <p:cond delay="0"/>
                                          </p:stCondLst>
                                        </p:cTn>
                                        <p:tgtEl>
                                          <p:spTgt spid="6"/>
                                        </p:tgtEl>
                                        <p:attrNameLst>
                                          <p:attrName>style.visibility</p:attrName>
                                        </p:attrNameLst>
                                      </p:cBhvr>
                                      <p:to>
                                        <p:strVal val="visible"/>
                                      </p:to>
                                    </p:set>
                                    <p:animEffect transition="in" filter="barn(inVertical)">
                                      <p:cBhvr>
                                        <p:cTn id="31" dur="500"/>
                                        <p:tgtEl>
                                          <p:spTgt spid="6"/>
                                        </p:tgtEl>
                                      </p:cBhvr>
                                    </p:animEffect>
                                  </p:childTnLst>
                                </p:cTn>
                              </p:par>
                              <p:par>
                                <p:cTn id="32" presetID="16" presetClass="entr" presetSubtype="21" fill="hold" grpId="0" nodeType="withEffect">
                                  <p:stCondLst>
                                    <p:cond delay="0"/>
                                  </p:stCondLst>
                                  <p:childTnLst>
                                    <p:set>
                                      <p:cBhvr>
                                        <p:cTn id="33" dur="1" fill="hold">
                                          <p:stCondLst>
                                            <p:cond delay="0"/>
                                          </p:stCondLst>
                                        </p:cTn>
                                        <p:tgtEl>
                                          <p:spTgt spid="7"/>
                                        </p:tgtEl>
                                        <p:attrNameLst>
                                          <p:attrName>style.visibility</p:attrName>
                                        </p:attrNameLst>
                                      </p:cBhvr>
                                      <p:to>
                                        <p:strVal val="visible"/>
                                      </p:to>
                                    </p:set>
                                    <p:animEffect transition="in" filter="barn(inVertical)">
                                      <p:cBhvr>
                                        <p:cTn id="34" dur="5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build="p" animBg="1"/>
      <p:bldP spid="4" grpId="0" animBg="1"/>
      <p:bldP spid="6" grpId="0" animBg="1"/>
      <p:bldP spid="7" grpId="0" animBg="1"/>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476673"/>
            <a:ext cx="6347048" cy="2016224"/>
          </a:xfrm>
          <a:solidFill>
            <a:schemeClr val="accent6">
              <a:lumMod val="40000"/>
              <a:lumOff val="60000"/>
            </a:schemeClr>
          </a:solidFill>
        </p:spPr>
        <p:txBody>
          <a:bodyPr>
            <a:normAutofit fontScale="92500" lnSpcReduction="20000"/>
          </a:bodyPr>
          <a:lstStyle/>
          <a:p>
            <a:pPr marL="0" indent="0">
              <a:buNone/>
            </a:pPr>
            <a:r>
              <a:rPr lang="es-CO" dirty="0"/>
              <a:t>Muchos hombres y mujeres se dejaban fascinar diariamente por el pecado y el mal; pero Samuel quedaba sin tacha. Las vestiduras de su carácter eran inmaculadas. </a:t>
            </a:r>
            <a:endParaRPr lang="es-CO" dirty="0" smtClean="0"/>
          </a:p>
        </p:txBody>
      </p:sp>
      <p:pic>
        <p:nvPicPr>
          <p:cNvPr id="5122"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972583" y="260648"/>
            <a:ext cx="1786880" cy="259228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4" name="3 Rectángulo"/>
          <p:cNvSpPr/>
          <p:nvPr/>
        </p:nvSpPr>
        <p:spPr>
          <a:xfrm>
            <a:off x="498759" y="3140968"/>
            <a:ext cx="7992888" cy="2677656"/>
          </a:xfrm>
          <a:prstGeom prst="rect">
            <a:avLst/>
          </a:prstGeom>
          <a:solidFill>
            <a:schemeClr val="accent5">
              <a:lumMod val="20000"/>
              <a:lumOff val="80000"/>
            </a:schemeClr>
          </a:solidFill>
        </p:spPr>
        <p:txBody>
          <a:bodyPr wrap="square">
            <a:spAutoFit/>
          </a:bodyPr>
          <a:lstStyle/>
          <a:p>
            <a:r>
              <a:rPr lang="es-CO" sz="2800" dirty="0"/>
              <a:t>No tenía la menor participación ni deleite en los pecados que llenaban todo Israel de terribles informes. Samuel amaba a Dios; mantenía su alma en tan íntima relación con el cielo, que se envió a un ángel para hablar con él acerca de los pecados de los hijos de Elí que estaban corrompiendo a Israel. </a:t>
            </a:r>
          </a:p>
        </p:txBody>
      </p:sp>
    </p:spTree>
    <p:extLst>
      <p:ext uri="{BB962C8B-B14F-4D97-AF65-F5344CB8AC3E}">
        <p14:creationId xmlns:p14="http://schemas.microsoft.com/office/powerpoint/2010/main" val="2115090427"/>
      </p:ext>
    </p:extLst>
  </p:cSld>
  <p:clrMapOvr>
    <a:masterClrMapping/>
  </p:clrMapOvr>
  <mc:AlternateContent xmlns:mc="http://schemas.openxmlformats.org/markup-compatibility/2006" xmlns:p14="http://schemas.microsoft.com/office/powerpoint/2010/main">
    <mc:Choice Requires="p14">
      <p:transition spd="slow" p14:dur="1600">
        <p14:gallery dir="l"/>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ipe(down)">
                                      <p:cBhvr>
                                        <p:cTn id="7"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332656"/>
            <a:ext cx="8229600" cy="6120680"/>
          </a:xfrm>
          <a:gradFill>
            <a:gsLst>
              <a:gs pos="0">
                <a:srgbClr val="FFEFD1"/>
              </a:gs>
              <a:gs pos="64999">
                <a:srgbClr val="F0EBD5"/>
              </a:gs>
              <a:gs pos="100000">
                <a:srgbClr val="D1C39F"/>
              </a:gs>
            </a:gsLst>
            <a:lin ang="5400000" scaled="0"/>
          </a:gradFill>
        </p:spPr>
        <p:txBody>
          <a:bodyPr>
            <a:normAutofit fontScale="77500" lnSpcReduction="20000"/>
          </a:bodyPr>
          <a:lstStyle/>
          <a:p>
            <a:pPr marL="0" indent="0">
              <a:buNone/>
            </a:pPr>
            <a:r>
              <a:rPr lang="es-CO" dirty="0"/>
              <a:t>El apetito y la pasión avasallan a millares de los que profesan seguir a Cristo. </a:t>
            </a:r>
            <a:endParaRPr lang="es-CO" dirty="0" smtClean="0"/>
          </a:p>
          <a:p>
            <a:pPr marL="0" indent="0">
              <a:buNone/>
            </a:pPr>
            <a:endParaRPr lang="es-CO" dirty="0" smtClean="0"/>
          </a:p>
          <a:p>
            <a:pPr marL="0" indent="0">
              <a:buNone/>
            </a:pPr>
            <a:r>
              <a:rPr lang="es-CO" dirty="0" smtClean="0">
                <a:solidFill>
                  <a:srgbClr val="FF0000"/>
                </a:solidFill>
              </a:rPr>
              <a:t>Sus </a:t>
            </a:r>
            <a:r>
              <a:rPr lang="es-CO" dirty="0">
                <a:solidFill>
                  <a:srgbClr val="FF0000"/>
                </a:solidFill>
              </a:rPr>
              <a:t>sentidos se embotan de tal manera por la familiaridad con el pecado que ya no lo aborrecen, sino que lo consideran atractivo. </a:t>
            </a:r>
            <a:endParaRPr lang="es-CO" dirty="0" smtClean="0">
              <a:solidFill>
                <a:srgbClr val="FF0000"/>
              </a:solidFill>
            </a:endParaRPr>
          </a:p>
          <a:p>
            <a:pPr marL="0" indent="0">
              <a:buNone/>
            </a:pPr>
            <a:endParaRPr lang="es-CO" dirty="0" smtClean="0">
              <a:solidFill>
                <a:srgbClr val="FF0000"/>
              </a:solidFill>
            </a:endParaRPr>
          </a:p>
          <a:p>
            <a:pPr marL="0" indent="0">
              <a:buNone/>
            </a:pPr>
            <a:r>
              <a:rPr lang="es-CO" u="sng" dirty="0" smtClean="0">
                <a:solidFill>
                  <a:srgbClr val="FF0000"/>
                </a:solidFill>
              </a:rPr>
              <a:t>El </a:t>
            </a:r>
            <a:r>
              <a:rPr lang="es-CO" u="sng" dirty="0">
                <a:solidFill>
                  <a:srgbClr val="FF0000"/>
                </a:solidFill>
              </a:rPr>
              <a:t>fin de todas las cosas está cerca</a:t>
            </a:r>
            <a:r>
              <a:rPr lang="es-CO" dirty="0">
                <a:solidFill>
                  <a:srgbClr val="FF0000"/>
                </a:solidFill>
              </a:rPr>
              <a:t>. Dios no tolerará mucho más tiempo los delitos y la degradante iniquidad de los hijos de los hombres. </a:t>
            </a:r>
            <a:endParaRPr lang="es-CO" dirty="0" smtClean="0">
              <a:solidFill>
                <a:srgbClr val="FF0000"/>
              </a:solidFill>
            </a:endParaRPr>
          </a:p>
          <a:p>
            <a:pPr marL="0" indent="0">
              <a:buNone/>
            </a:pPr>
            <a:endParaRPr lang="es-CO" dirty="0" smtClean="0">
              <a:solidFill>
                <a:srgbClr val="FF0000"/>
              </a:solidFill>
            </a:endParaRPr>
          </a:p>
          <a:p>
            <a:pPr marL="0" indent="0">
              <a:buNone/>
            </a:pPr>
            <a:r>
              <a:rPr lang="es-CO" dirty="0" smtClean="0">
                <a:solidFill>
                  <a:srgbClr val="FF0000"/>
                </a:solidFill>
              </a:rPr>
              <a:t>Sus </a:t>
            </a:r>
            <a:r>
              <a:rPr lang="es-CO" dirty="0">
                <a:solidFill>
                  <a:srgbClr val="FF0000"/>
                </a:solidFill>
              </a:rPr>
              <a:t>crímenes han llegado en verdad a los mismos cielos, y pronto recibirán la retribución de las temibles plagas de Dios que caerán sobre la tierra. </a:t>
            </a:r>
            <a:endParaRPr lang="es-CO" dirty="0" smtClean="0">
              <a:solidFill>
                <a:srgbClr val="FF0000"/>
              </a:solidFill>
            </a:endParaRPr>
          </a:p>
          <a:p>
            <a:pPr marL="0" indent="0">
              <a:buNone/>
            </a:pPr>
            <a:endParaRPr lang="es-CO" dirty="0" smtClean="0"/>
          </a:p>
          <a:p>
            <a:pPr marL="0" indent="0">
              <a:buNone/>
            </a:pPr>
            <a:r>
              <a:rPr lang="es-CO" dirty="0" smtClean="0"/>
              <a:t>Beberán </a:t>
            </a:r>
            <a:r>
              <a:rPr lang="es-CO" dirty="0"/>
              <a:t>la copa de la ira de Dios, sin mezcla de misericordia.</a:t>
            </a:r>
          </a:p>
          <a:p>
            <a:endParaRPr lang="es-CO" dirty="0"/>
          </a:p>
        </p:txBody>
      </p:sp>
    </p:spTree>
    <p:extLst>
      <p:ext uri="{BB962C8B-B14F-4D97-AF65-F5344CB8AC3E}">
        <p14:creationId xmlns:p14="http://schemas.microsoft.com/office/powerpoint/2010/main" val="1469995587"/>
      </p:ext>
    </p:extLst>
  </p:cSld>
  <p:clrMapOvr>
    <a:masterClrMapping/>
  </p:clrMapOvr>
  <p:transition spd="slow">
    <p:cove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nodeType="clickEffect">
                                  <p:stCondLst>
                                    <p:cond delay="0"/>
                                  </p:stCondLst>
                                  <p:childTnLst>
                                    <p:set>
                                      <p:cBhvr>
                                        <p:cTn id="6" dur="1" fill="hold">
                                          <p:stCondLst>
                                            <p:cond delay="0"/>
                                          </p:stCondLst>
                                        </p:cTn>
                                        <p:tgtEl>
                                          <p:spTgt spid="3">
                                            <p:txEl>
                                              <p:pRg st="4" end="4"/>
                                            </p:txEl>
                                          </p:spTgt>
                                        </p:tgtEl>
                                        <p:attrNameLst>
                                          <p:attrName>style.visibility</p:attrName>
                                        </p:attrNameLst>
                                      </p:cBhvr>
                                      <p:to>
                                        <p:strVal val="visible"/>
                                      </p:to>
                                    </p:set>
                                    <p:animEffect transition="in" filter="wipe(down)">
                                      <p:cBhvr>
                                        <p:cTn id="7" dur="500"/>
                                        <p:tgtEl>
                                          <p:spTgt spid="3">
                                            <p:txEl>
                                              <p:pRg st="4" end="4"/>
                                            </p:txEl>
                                          </p:spTgt>
                                        </p:tgtEl>
                                      </p:cBhvr>
                                    </p:animEffect>
                                  </p:childTnLst>
                                </p:cTn>
                              </p:par>
                              <p:par>
                                <p:cTn id="8" presetID="22" presetClass="entr" presetSubtype="4" fill="hold" nodeType="withEffect">
                                  <p:stCondLst>
                                    <p:cond delay="0"/>
                                  </p:stCondLst>
                                  <p:childTnLst>
                                    <p:set>
                                      <p:cBhvr>
                                        <p:cTn id="9" dur="1" fill="hold">
                                          <p:stCondLst>
                                            <p:cond delay="0"/>
                                          </p:stCondLst>
                                        </p:cTn>
                                        <p:tgtEl>
                                          <p:spTgt spid="3">
                                            <p:txEl>
                                              <p:pRg st="6" end="6"/>
                                            </p:txEl>
                                          </p:spTgt>
                                        </p:tgtEl>
                                        <p:attrNameLst>
                                          <p:attrName>style.visibility</p:attrName>
                                        </p:attrNameLst>
                                      </p:cBhvr>
                                      <p:to>
                                        <p:strVal val="visible"/>
                                      </p:to>
                                    </p:set>
                                    <p:animEffect transition="in" filter="wipe(down)">
                                      <p:cBhvr>
                                        <p:cTn id="10" dur="500"/>
                                        <p:tgtEl>
                                          <p:spTgt spid="3">
                                            <p:txEl>
                                              <p:pRg st="6" end="6"/>
                                            </p:txEl>
                                          </p:spTgt>
                                        </p:tgtEl>
                                      </p:cBhvr>
                                    </p:animEffect>
                                  </p:childTnLst>
                                </p:cTn>
                              </p:par>
                              <p:par>
                                <p:cTn id="11" presetID="22" presetClass="entr" presetSubtype="4" fill="hold" nodeType="withEffect">
                                  <p:stCondLst>
                                    <p:cond delay="0"/>
                                  </p:stCondLst>
                                  <p:childTnLst>
                                    <p:set>
                                      <p:cBhvr>
                                        <p:cTn id="12" dur="1" fill="hold">
                                          <p:stCondLst>
                                            <p:cond delay="0"/>
                                          </p:stCondLst>
                                        </p:cTn>
                                        <p:tgtEl>
                                          <p:spTgt spid="3">
                                            <p:txEl>
                                              <p:pRg st="8" end="8"/>
                                            </p:txEl>
                                          </p:spTgt>
                                        </p:tgtEl>
                                        <p:attrNameLst>
                                          <p:attrName>style.visibility</p:attrName>
                                        </p:attrNameLst>
                                      </p:cBhvr>
                                      <p:to>
                                        <p:strVal val="visible"/>
                                      </p:to>
                                    </p:set>
                                    <p:animEffect transition="in" filter="wipe(down)">
                                      <p:cBhvr>
                                        <p:cTn id="13" dur="500"/>
                                        <p:tgtEl>
                                          <p:spTgt spid="3">
                                            <p:txEl>
                                              <p:pRg st="8" end="8"/>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199" y="476672"/>
            <a:ext cx="8228037" cy="2160240"/>
          </a:xfrm>
        </p:spPr>
        <p:txBody>
          <a:bodyPr>
            <a:normAutofit fontScale="92500" lnSpcReduction="10000"/>
          </a:bodyPr>
          <a:lstStyle/>
          <a:p>
            <a:pPr marL="0" indent="0">
              <a:buNone/>
            </a:pPr>
            <a:r>
              <a:rPr lang="es-CO" dirty="0" smtClean="0"/>
              <a:t>La sierva del Señor dice: He </a:t>
            </a:r>
            <a:r>
              <a:rPr lang="es-CO" dirty="0"/>
              <a:t>visto que existe el peligro de que aun los que profesan ser hijos de Dios se corrompan. La disolución está cautivando a los seres humanos. Parecen infatuados e incapaces de resistir y vencer sus apetitos y pasiones. </a:t>
            </a:r>
            <a:endParaRPr lang="es-CO" dirty="0" smtClean="0"/>
          </a:p>
          <a:p>
            <a:pPr marL="0" indent="0">
              <a:buNone/>
            </a:pPr>
            <a:endParaRPr lang="es-CO" dirty="0" smtClean="0"/>
          </a:p>
        </p:txBody>
      </p:sp>
      <p:pic>
        <p:nvPicPr>
          <p:cNvPr id="6146"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399584" y="3312934"/>
            <a:ext cx="3420888" cy="335642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4" name="3 Rectángulo"/>
          <p:cNvSpPr/>
          <p:nvPr/>
        </p:nvSpPr>
        <p:spPr>
          <a:xfrm>
            <a:off x="741100" y="4021651"/>
            <a:ext cx="4643076" cy="1938992"/>
          </a:xfrm>
          <a:prstGeom prst="rect">
            <a:avLst/>
          </a:prstGeom>
        </p:spPr>
        <p:txBody>
          <a:bodyPr wrap="square">
            <a:spAutoFit/>
          </a:bodyPr>
          <a:lstStyle/>
          <a:p>
            <a:r>
              <a:rPr lang="es-CO" sz="2400" dirty="0"/>
              <a:t>Nota: Observa que de los descendientes de Set, solamente </a:t>
            </a:r>
            <a:r>
              <a:rPr lang="es-CO" sz="2400" dirty="0" smtClean="0"/>
              <a:t>ocho personas, Noé </a:t>
            </a:r>
            <a:r>
              <a:rPr lang="es-CO" sz="2400" dirty="0"/>
              <a:t>y su familia entraron al arca, ¿</a:t>
            </a:r>
            <a:r>
              <a:rPr lang="es-CO" sz="2400" b="1" u="sng" dirty="0"/>
              <a:t>Qué paso con los demás</a:t>
            </a:r>
            <a:r>
              <a:rPr lang="es-CO" sz="2400" dirty="0"/>
              <a:t>?  </a:t>
            </a:r>
            <a:r>
              <a:rPr lang="es-CO" sz="2400" dirty="0" smtClean="0"/>
              <a:t>(ver </a:t>
            </a:r>
            <a:r>
              <a:rPr lang="es-CO" sz="2400" dirty="0" smtClean="0">
                <a:solidFill>
                  <a:srgbClr val="FF0000"/>
                </a:solidFill>
              </a:rPr>
              <a:t>(Gén.7:1).</a:t>
            </a:r>
          </a:p>
        </p:txBody>
      </p:sp>
    </p:spTree>
    <p:extLst>
      <p:ext uri="{BB962C8B-B14F-4D97-AF65-F5344CB8AC3E}">
        <p14:creationId xmlns:p14="http://schemas.microsoft.com/office/powerpoint/2010/main" val="2565088658"/>
      </p:ext>
    </p:extLst>
  </p:cSld>
  <p:clrMapOvr>
    <a:masterClrMapping/>
  </p:clrMapOvr>
  <mc:AlternateContent xmlns:mc="http://schemas.openxmlformats.org/markup-compatibility/2006" xmlns:p14="http://schemas.microsoft.com/office/powerpoint/2010/main">
    <mc:Choice Requires="p14">
      <p:transition spd="slow" p14:dur="1100">
        <p14:switch dir="r"/>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nodeType="clickEffect">
                                  <p:stCondLst>
                                    <p:cond delay="0"/>
                                  </p:stCondLst>
                                  <p:childTnLst>
                                    <p:set>
                                      <p:cBhvr>
                                        <p:cTn id="6" dur="1" fill="hold">
                                          <p:stCondLst>
                                            <p:cond delay="0"/>
                                          </p:stCondLst>
                                        </p:cTn>
                                        <p:tgtEl>
                                          <p:spTgt spid="6146"/>
                                        </p:tgtEl>
                                        <p:attrNameLst>
                                          <p:attrName>style.visibility</p:attrName>
                                        </p:attrNameLst>
                                      </p:cBhvr>
                                      <p:to>
                                        <p:strVal val="visible"/>
                                      </p:to>
                                    </p:set>
                                    <p:animEffect transition="in" filter="wipe(down)">
                                      <p:cBhvr>
                                        <p:cTn id="7" dur="500"/>
                                        <p:tgtEl>
                                          <p:spTgt spid="6146"/>
                                        </p:tgtEl>
                                      </p:cBhvr>
                                    </p:animEffect>
                                  </p:childTnLst>
                                </p:cTn>
                              </p:par>
                              <p:par>
                                <p:cTn id="8" presetID="22" presetClass="entr" presetSubtype="4" fill="hold" grpId="0" nodeType="withEffect">
                                  <p:stCondLst>
                                    <p:cond delay="0"/>
                                  </p:stCondLst>
                                  <p:childTnLst>
                                    <p:set>
                                      <p:cBhvr>
                                        <p:cTn id="9" dur="1" fill="hold">
                                          <p:stCondLst>
                                            <p:cond delay="0"/>
                                          </p:stCondLst>
                                        </p:cTn>
                                        <p:tgtEl>
                                          <p:spTgt spid="4"/>
                                        </p:tgtEl>
                                        <p:attrNameLst>
                                          <p:attrName>style.visibility</p:attrName>
                                        </p:attrNameLst>
                                      </p:cBhvr>
                                      <p:to>
                                        <p:strVal val="visible"/>
                                      </p:to>
                                    </p:set>
                                    <p:animEffect transition="in" filter="wipe(down)">
                                      <p:cBhvr>
                                        <p:cTn id="10"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274638"/>
            <a:ext cx="9144000" cy="1143000"/>
          </a:xfrm>
          <a:solidFill>
            <a:schemeClr val="accent5">
              <a:lumMod val="20000"/>
              <a:lumOff val="80000"/>
            </a:schemeClr>
          </a:solidFill>
        </p:spPr>
        <p:txBody>
          <a:bodyPr>
            <a:normAutofit fontScale="90000"/>
          </a:bodyPr>
          <a:lstStyle/>
          <a:p>
            <a:r>
              <a:rPr lang="es-CO" b="1" dirty="0" smtClean="0">
                <a:latin typeface="Agency FB" pitchFamily="34" charset="0"/>
              </a:rPr>
              <a:t>Paralelismo entre la población del diluvio y ahora:</a:t>
            </a:r>
            <a:endParaRPr lang="es-CO" b="1" dirty="0">
              <a:latin typeface="Agency FB" pitchFamily="34" charset="0"/>
            </a:endParaRPr>
          </a:p>
        </p:txBody>
      </p:sp>
      <p:sp>
        <p:nvSpPr>
          <p:cNvPr id="3" name="2 Marcador de contenido"/>
          <p:cNvSpPr>
            <a:spLocks noGrp="1"/>
          </p:cNvSpPr>
          <p:nvPr>
            <p:ph idx="1"/>
          </p:nvPr>
        </p:nvSpPr>
        <p:spPr>
          <a:xfrm>
            <a:off x="457200" y="1600200"/>
            <a:ext cx="8229600" cy="2116832"/>
          </a:xfrm>
          <a:solidFill>
            <a:schemeClr val="accent6">
              <a:lumMod val="40000"/>
              <a:lumOff val="60000"/>
            </a:schemeClr>
          </a:solidFill>
        </p:spPr>
        <p:txBody>
          <a:bodyPr>
            <a:normAutofit fontScale="85000" lnSpcReduction="10000"/>
          </a:bodyPr>
          <a:lstStyle/>
          <a:p>
            <a:pPr marL="0" indent="0">
              <a:buNone/>
            </a:pPr>
            <a:r>
              <a:rPr lang="es-CO" dirty="0" smtClean="0"/>
              <a:t>Se considera que actualmente la población mundial en el 2015 es de  7.324.782.000 habitantes.</a:t>
            </a:r>
          </a:p>
          <a:p>
            <a:pPr marL="0" indent="0">
              <a:buNone/>
            </a:pPr>
            <a:r>
              <a:rPr lang="es-CO" dirty="0" smtClean="0"/>
              <a:t>Mientras que la iglesia que «guarda los mandamientos de Dios y tiene el testimonio de Jesús» es de aproximadamente 20 millones de miembros. </a:t>
            </a:r>
          </a:p>
        </p:txBody>
      </p:sp>
      <p:sp>
        <p:nvSpPr>
          <p:cNvPr id="4" name="3 Rectángulo"/>
          <p:cNvSpPr/>
          <p:nvPr/>
        </p:nvSpPr>
        <p:spPr>
          <a:xfrm>
            <a:off x="5220072" y="4067578"/>
            <a:ext cx="3419872" cy="2246769"/>
          </a:xfrm>
          <a:prstGeom prst="rect">
            <a:avLst/>
          </a:prstGeom>
          <a:solidFill>
            <a:schemeClr val="accent5">
              <a:lumMod val="20000"/>
              <a:lumOff val="80000"/>
            </a:schemeClr>
          </a:solidFill>
        </p:spPr>
        <p:txBody>
          <a:bodyPr wrap="square">
            <a:spAutoFit/>
          </a:bodyPr>
          <a:lstStyle/>
          <a:p>
            <a:endParaRPr lang="es-CO" sz="2000" dirty="0" smtClean="0"/>
          </a:p>
          <a:p>
            <a:r>
              <a:rPr lang="es-CO" sz="2000" dirty="0" smtClean="0"/>
              <a:t>Que </a:t>
            </a:r>
            <a:r>
              <a:rPr lang="es-CO" sz="2000" dirty="0"/>
              <a:t>da como resultado la siguiente ecuación: </a:t>
            </a:r>
          </a:p>
          <a:p>
            <a:r>
              <a:rPr lang="es-CO" sz="2000" dirty="0"/>
              <a:t> 7.324.782.000</a:t>
            </a:r>
          </a:p>
          <a:p>
            <a:r>
              <a:rPr lang="es-CO" sz="2000" dirty="0"/>
              <a:t>       20.000. 000</a:t>
            </a:r>
          </a:p>
          <a:p>
            <a:r>
              <a:rPr lang="es-CO" sz="2000" dirty="0"/>
              <a:t>            ___________</a:t>
            </a:r>
          </a:p>
          <a:p>
            <a:r>
              <a:rPr lang="es-CO" sz="2000" dirty="0"/>
              <a:t>  </a:t>
            </a:r>
            <a:r>
              <a:rPr lang="es-CO" sz="2000" dirty="0" smtClean="0"/>
              <a:t>7’304.782.000 se perderán.</a:t>
            </a:r>
            <a:endParaRPr lang="es-CO" sz="2000" dirty="0"/>
          </a:p>
        </p:txBody>
      </p:sp>
      <p:sp>
        <p:nvSpPr>
          <p:cNvPr id="5" name="4 Rectángulo"/>
          <p:cNvSpPr/>
          <p:nvPr/>
        </p:nvSpPr>
        <p:spPr>
          <a:xfrm>
            <a:off x="467544" y="4077072"/>
            <a:ext cx="4176464" cy="2246769"/>
          </a:xfrm>
          <a:prstGeom prst="rect">
            <a:avLst/>
          </a:prstGeom>
          <a:solidFill>
            <a:schemeClr val="accent5">
              <a:lumMod val="20000"/>
              <a:lumOff val="80000"/>
            </a:schemeClr>
          </a:solidFill>
        </p:spPr>
        <p:txBody>
          <a:bodyPr wrap="square">
            <a:spAutoFit/>
          </a:bodyPr>
          <a:lstStyle/>
          <a:p>
            <a:r>
              <a:rPr lang="es-CO" sz="2000" dirty="0"/>
              <a:t>Se considera que los habitantes del planeta eran aproximadamente 100 millones de personas. </a:t>
            </a:r>
            <a:endParaRPr lang="es-CO" sz="2000" dirty="0" smtClean="0"/>
          </a:p>
          <a:p>
            <a:r>
              <a:rPr lang="es-CO" sz="2000" dirty="0"/>
              <a:t> </a:t>
            </a:r>
            <a:r>
              <a:rPr lang="es-CO" sz="2000" dirty="0" smtClean="0"/>
              <a:t>   100. 000.000.</a:t>
            </a:r>
          </a:p>
          <a:p>
            <a:r>
              <a:rPr lang="es-CO" sz="2000" dirty="0"/>
              <a:t> </a:t>
            </a:r>
            <a:r>
              <a:rPr lang="es-CO" sz="2000" dirty="0" smtClean="0"/>
              <a:t>                        8.</a:t>
            </a:r>
          </a:p>
          <a:p>
            <a:r>
              <a:rPr lang="es-CO" sz="2000" dirty="0" smtClean="0"/>
              <a:t>____________ </a:t>
            </a:r>
          </a:p>
          <a:p>
            <a:r>
              <a:rPr lang="es-CO" sz="2000" dirty="0" smtClean="0"/>
              <a:t>      99’999.992 personas se ahogaron.  </a:t>
            </a:r>
            <a:endParaRPr lang="es-CO" sz="2000" dirty="0"/>
          </a:p>
        </p:txBody>
      </p:sp>
    </p:spTree>
    <p:extLst>
      <p:ext uri="{BB962C8B-B14F-4D97-AF65-F5344CB8AC3E}">
        <p14:creationId xmlns:p14="http://schemas.microsoft.com/office/powerpoint/2010/main" val="4062499397"/>
      </p:ext>
    </p:extLst>
  </p:cSld>
  <p:clrMapOvr>
    <a:masterClrMapping/>
  </p:clrMapOvr>
  <p:transition spd="slow">
    <p:cove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4" presetClass="entr" presetSubtype="1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randombar(horizontal)">
                                      <p:cBhvr>
                                        <p:cTn id="7" dur="500"/>
                                        <p:tgtEl>
                                          <p:spTgt spid="4"/>
                                        </p:tgtEl>
                                      </p:cBhvr>
                                    </p:animEffect>
                                  </p:childTnLst>
                                </p:cTn>
                              </p:par>
                              <p:par>
                                <p:cTn id="8" presetID="14" presetClass="entr" presetSubtype="10" fill="hold" grpId="0" nodeType="withEffect">
                                  <p:stCondLst>
                                    <p:cond delay="0"/>
                                  </p:stCondLst>
                                  <p:childTnLst>
                                    <p:set>
                                      <p:cBhvr>
                                        <p:cTn id="9" dur="1" fill="hold">
                                          <p:stCondLst>
                                            <p:cond delay="0"/>
                                          </p:stCondLst>
                                        </p:cTn>
                                        <p:tgtEl>
                                          <p:spTgt spid="5"/>
                                        </p:tgtEl>
                                        <p:attrNameLst>
                                          <p:attrName>style.visibility</p:attrName>
                                        </p:attrNameLst>
                                      </p:cBhvr>
                                      <p:to>
                                        <p:strVal val="visible"/>
                                      </p:to>
                                    </p:set>
                                    <p:animEffect transition="in" filter="randombar(horizontal)">
                                      <p:cBhvr>
                                        <p:cTn id="10" dur="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5" grpId="0" animBg="1"/>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548681"/>
            <a:ext cx="8229600" cy="1584176"/>
          </a:xfrm>
          <a:solidFill>
            <a:schemeClr val="accent5">
              <a:lumMod val="20000"/>
              <a:lumOff val="80000"/>
            </a:schemeClr>
          </a:solidFill>
        </p:spPr>
        <p:txBody>
          <a:bodyPr>
            <a:normAutofit fontScale="92500" lnSpcReduction="20000"/>
          </a:bodyPr>
          <a:lstStyle/>
          <a:p>
            <a:pPr marL="0" indent="0">
              <a:buNone/>
            </a:pPr>
            <a:r>
              <a:rPr lang="es-CO" dirty="0" smtClean="0"/>
              <a:t>La sierva del Señor dice: En </a:t>
            </a:r>
            <a:r>
              <a:rPr lang="es-CO" dirty="0"/>
              <a:t>Dios hay poder; en él hay fuerza. Si tan sólo quieren pedirlo, el poder vivificante de Jesús estimulará a todos los que han aceptado el nombre de Cristo. </a:t>
            </a:r>
            <a:endParaRPr lang="es-CO" dirty="0" smtClean="0"/>
          </a:p>
        </p:txBody>
      </p:sp>
      <p:sp>
        <p:nvSpPr>
          <p:cNvPr id="4" name="3 Rectángulo"/>
          <p:cNvSpPr/>
          <p:nvPr/>
        </p:nvSpPr>
        <p:spPr>
          <a:xfrm>
            <a:off x="899592" y="2492896"/>
            <a:ext cx="5616624" cy="1569660"/>
          </a:xfrm>
          <a:prstGeom prst="rect">
            <a:avLst/>
          </a:prstGeom>
        </p:spPr>
        <p:txBody>
          <a:bodyPr wrap="square">
            <a:spAutoFit/>
          </a:bodyPr>
          <a:lstStyle/>
          <a:p>
            <a:r>
              <a:rPr lang="es-CO" sz="2400" dirty="0"/>
              <a:t>Nos rodean peligros y riesgos, y estamos seguros únicamente cuando sentimos nuestra debilidad y nos asimos con la mano de la fe a nuestro poderoso Libertador. </a:t>
            </a:r>
          </a:p>
        </p:txBody>
      </p:sp>
      <p:sp>
        <p:nvSpPr>
          <p:cNvPr id="5" name="4 Rectángulo"/>
          <p:cNvSpPr/>
          <p:nvPr/>
        </p:nvSpPr>
        <p:spPr>
          <a:xfrm>
            <a:off x="539552" y="4797152"/>
            <a:ext cx="8136904" cy="1815882"/>
          </a:xfrm>
          <a:prstGeom prst="rect">
            <a:avLst/>
          </a:prstGeom>
          <a:solidFill>
            <a:schemeClr val="accent5">
              <a:lumMod val="20000"/>
              <a:lumOff val="80000"/>
            </a:schemeClr>
          </a:solidFill>
        </p:spPr>
        <p:txBody>
          <a:bodyPr wrap="square">
            <a:spAutoFit/>
          </a:bodyPr>
          <a:lstStyle/>
          <a:p>
            <a:r>
              <a:rPr lang="es-CO" sz="2800" dirty="0"/>
              <a:t>El tiempo en que vivimos es terrible. Ni un solo instante podemos dejar de velar y orar. Nuestras almas impotentes deben confiar en Jesús, nuestro compasivo Redentor.</a:t>
            </a:r>
          </a:p>
        </p:txBody>
      </p:sp>
      <p:pic>
        <p:nvPicPr>
          <p:cNvPr id="7170"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884968" y="2348879"/>
            <a:ext cx="1939081" cy="235026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3210086024"/>
      </p:ext>
    </p:extLst>
  </p:cSld>
  <p:clrMapOvr>
    <a:masterClrMapping/>
  </p:clrMapOvr>
  <mc:AlternateContent xmlns:mc="http://schemas.openxmlformats.org/markup-compatibility/2006" xmlns:p14="http://schemas.microsoft.com/office/powerpoint/2010/main">
    <mc:Choice Requires="p14">
      <p:transition spd="slow" p14:dur="1200">
        <p14:prism/>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500"/>
                                        <p:tgtEl>
                                          <p:spTgt spid="4"/>
                                        </p:tgtEl>
                                      </p:cBhvr>
                                    </p:animEffect>
                                  </p:childTnLst>
                                </p:cTn>
                              </p:par>
                              <p:par>
                                <p:cTn id="8" presetID="10" presetClass="entr" presetSubtype="0" fill="hold" grpId="0" nodeType="withEffect">
                                  <p:stCondLst>
                                    <p:cond delay="0"/>
                                  </p:stCondLst>
                                  <p:childTnLst>
                                    <p:set>
                                      <p:cBhvr>
                                        <p:cTn id="9" dur="1" fill="hold">
                                          <p:stCondLst>
                                            <p:cond delay="0"/>
                                          </p:stCondLst>
                                        </p:cTn>
                                        <p:tgtEl>
                                          <p:spTgt spid="5"/>
                                        </p:tgtEl>
                                        <p:attrNameLst>
                                          <p:attrName>style.visibility</p:attrName>
                                        </p:attrNameLst>
                                      </p:cBhvr>
                                      <p:to>
                                        <p:strVal val="visible"/>
                                      </p:to>
                                    </p:set>
                                    <p:animEffect transition="in" filter="fade">
                                      <p:cBhvr>
                                        <p:cTn id="10" dur="500"/>
                                        <p:tgtEl>
                                          <p:spTgt spid="5"/>
                                        </p:tgtEl>
                                      </p:cBhvr>
                                    </p:animEffect>
                                  </p:childTnLst>
                                </p:cTn>
                              </p:par>
                              <p:par>
                                <p:cTn id="11" presetID="10" presetClass="entr" presetSubtype="0" fill="hold" nodeType="withEffect">
                                  <p:stCondLst>
                                    <p:cond delay="0"/>
                                  </p:stCondLst>
                                  <p:childTnLst>
                                    <p:set>
                                      <p:cBhvr>
                                        <p:cTn id="12" dur="1" fill="hold">
                                          <p:stCondLst>
                                            <p:cond delay="0"/>
                                          </p:stCondLst>
                                        </p:cTn>
                                        <p:tgtEl>
                                          <p:spTgt spid="7170"/>
                                        </p:tgtEl>
                                        <p:attrNameLst>
                                          <p:attrName>style.visibility</p:attrName>
                                        </p:attrNameLst>
                                      </p:cBhvr>
                                      <p:to>
                                        <p:strVal val="visible"/>
                                      </p:to>
                                    </p:set>
                                    <p:animEffect transition="in" filter="fade">
                                      <p:cBhvr>
                                        <p:cTn id="13" dur="500"/>
                                        <p:tgtEl>
                                          <p:spTgt spid="717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5" grpId="0" animBg="1"/>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179512" y="188640"/>
            <a:ext cx="5904656" cy="2592288"/>
          </a:xfrm>
        </p:spPr>
        <p:txBody>
          <a:bodyPr>
            <a:normAutofit fontScale="77500" lnSpcReduction="20000"/>
          </a:bodyPr>
          <a:lstStyle/>
          <a:p>
            <a:pPr marL="0" indent="0">
              <a:buNone/>
            </a:pPr>
            <a:r>
              <a:rPr lang="es-CO" sz="4500" b="1" u="sng" dirty="0" smtClean="0"/>
              <a:t>Es </a:t>
            </a:r>
            <a:r>
              <a:rPr lang="es-CO" sz="4500" b="1" u="sng" dirty="0"/>
              <a:t>tiempo de velar</a:t>
            </a:r>
          </a:p>
          <a:p>
            <a:pPr marL="0" indent="0">
              <a:buNone/>
            </a:pPr>
            <a:r>
              <a:rPr lang="es-CO" dirty="0"/>
              <a:t>Se me mostró la magnitud e importancia de la obra que nos espera. Pero son pocos los que se dan cuenta del verdadero estado de las cosas. Todos los que están dormidos y no pueden comprender la necesidad de vigilancia y alarma, serán vencidos. </a:t>
            </a:r>
          </a:p>
        </p:txBody>
      </p:sp>
      <p:sp>
        <p:nvSpPr>
          <p:cNvPr id="2" name="1 Rectángulo"/>
          <p:cNvSpPr/>
          <p:nvPr/>
        </p:nvSpPr>
        <p:spPr>
          <a:xfrm>
            <a:off x="611560" y="3356992"/>
            <a:ext cx="7920880" cy="2677656"/>
          </a:xfrm>
          <a:prstGeom prst="rect">
            <a:avLst/>
          </a:prstGeom>
        </p:spPr>
        <p:txBody>
          <a:bodyPr wrap="square">
            <a:spAutoFit/>
          </a:bodyPr>
          <a:lstStyle/>
          <a:p>
            <a:r>
              <a:rPr lang="es-CO" sz="2800" dirty="0"/>
              <a:t>Los jóvenes se están levantando para entrar en la obra de Dios; algunos de ellos comprenden apenas el carácter sagrado y la responsabilidad de la obra. Tienen poca experiencia en el ejercicio de la fe y en el anhelo y hambre del Espíritu de Dios que siempre producen </a:t>
            </a:r>
            <a:r>
              <a:rPr lang="es-CO" sz="2800" dirty="0" smtClean="0"/>
              <a:t>resultados.</a:t>
            </a:r>
            <a:endParaRPr lang="es-CO" sz="2800" dirty="0"/>
          </a:p>
        </p:txBody>
      </p:sp>
      <p:pic>
        <p:nvPicPr>
          <p:cNvPr id="8194"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372200" y="548680"/>
            <a:ext cx="2545060" cy="223224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1483569251"/>
      </p:ext>
    </p:extLst>
  </p:cSld>
  <p:clrMapOvr>
    <a:masterClrMapping/>
  </p:clrMapOvr>
  <mc:AlternateContent xmlns:mc="http://schemas.openxmlformats.org/markup-compatibility/2006" xmlns:p14="http://schemas.microsoft.com/office/powerpoint/2010/main">
    <mc:Choice Requires="p14">
      <p:transition spd="slow" p14:dur="1400">
        <p14:doors dir="vert"/>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1"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1000" fill="hold"/>
                                        <p:tgtEl>
                                          <p:spTgt spid="2"/>
                                        </p:tgtEl>
                                        <p:attrNameLst>
                                          <p:attrName>ppt_w</p:attrName>
                                        </p:attrNameLst>
                                      </p:cBhvr>
                                      <p:tavLst>
                                        <p:tav tm="0">
                                          <p:val>
                                            <p:fltVal val="0"/>
                                          </p:val>
                                        </p:tav>
                                        <p:tav tm="100000">
                                          <p:val>
                                            <p:strVal val="#ppt_w"/>
                                          </p:val>
                                        </p:tav>
                                      </p:tavLst>
                                    </p:anim>
                                    <p:anim calcmode="lin" valueType="num">
                                      <p:cBhvr>
                                        <p:cTn id="8" dur="1000" fill="hold"/>
                                        <p:tgtEl>
                                          <p:spTgt spid="2"/>
                                        </p:tgtEl>
                                        <p:attrNameLst>
                                          <p:attrName>ppt_h</p:attrName>
                                        </p:attrNameLst>
                                      </p:cBhvr>
                                      <p:tavLst>
                                        <p:tav tm="0">
                                          <p:val>
                                            <p:fltVal val="0"/>
                                          </p:val>
                                        </p:tav>
                                        <p:tav tm="100000">
                                          <p:val>
                                            <p:strVal val="#ppt_h"/>
                                          </p:val>
                                        </p:tav>
                                      </p:tavLst>
                                    </p:anim>
                                    <p:anim calcmode="lin" valueType="num">
                                      <p:cBhvr>
                                        <p:cTn id="9" dur="1000" fill="hold"/>
                                        <p:tgtEl>
                                          <p:spTgt spid="2"/>
                                        </p:tgtEl>
                                        <p:attrNameLst>
                                          <p:attrName>style.rotation</p:attrName>
                                        </p:attrNameLst>
                                      </p:cBhvr>
                                      <p:tavLst>
                                        <p:tav tm="0">
                                          <p:val>
                                            <p:fltVal val="90"/>
                                          </p:val>
                                        </p:tav>
                                        <p:tav tm="100000">
                                          <p:val>
                                            <p:fltVal val="0"/>
                                          </p:val>
                                        </p:tav>
                                      </p:tavLst>
                                    </p:anim>
                                    <p:animEffect transition="in" filter="fade">
                                      <p:cBhvr>
                                        <p:cTn id="10" dur="1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332656"/>
            <a:ext cx="8229600" cy="6264696"/>
          </a:xfrm>
        </p:spPr>
        <p:txBody>
          <a:bodyPr>
            <a:normAutofit lnSpcReduction="10000"/>
          </a:bodyPr>
          <a:lstStyle/>
          <a:p>
            <a:pPr marL="0" indent="0">
              <a:buNone/>
            </a:pPr>
            <a:r>
              <a:rPr lang="es-CO" sz="2800" dirty="0" smtClean="0"/>
              <a:t>Algunos </a:t>
            </a:r>
            <a:r>
              <a:rPr lang="es-CO" sz="2800" dirty="0"/>
              <a:t>hombres de capacidad, que podrían desempeñar puestos importantes, no saben qué espíritu los anima. La liviandad les es tan natural como lo es para el agua correr hacia abajo. </a:t>
            </a:r>
            <a:endParaRPr lang="es-CO" sz="2800" dirty="0" smtClean="0"/>
          </a:p>
          <a:p>
            <a:pPr marL="0" indent="0">
              <a:buNone/>
            </a:pPr>
            <a:endParaRPr lang="es-CO" sz="2800" dirty="0" smtClean="0">
              <a:solidFill>
                <a:srgbClr val="FF0000"/>
              </a:solidFill>
            </a:endParaRPr>
          </a:p>
          <a:p>
            <a:pPr marL="0" indent="0">
              <a:buNone/>
            </a:pPr>
            <a:r>
              <a:rPr lang="es-CO" sz="2800" dirty="0" smtClean="0">
                <a:solidFill>
                  <a:srgbClr val="FF0000"/>
                </a:solidFill>
              </a:rPr>
              <a:t>Hablan </a:t>
            </a:r>
            <a:r>
              <a:rPr lang="es-CO" sz="2800" dirty="0">
                <a:solidFill>
                  <a:srgbClr val="FF0000"/>
                </a:solidFill>
              </a:rPr>
              <a:t>de insensateces y bromean con niñas, mientras casi diariamente oyen las verdades más solemnes y conmovedoras. Estos hombres tienen una religión meramente intelectual, pero su corazón no está santificado por las verdades que oyen. </a:t>
            </a:r>
            <a:endParaRPr lang="es-CO" sz="2800" dirty="0" smtClean="0">
              <a:solidFill>
                <a:srgbClr val="FF0000"/>
              </a:solidFill>
            </a:endParaRPr>
          </a:p>
          <a:p>
            <a:pPr marL="0" indent="0">
              <a:buNone/>
            </a:pPr>
            <a:endParaRPr lang="es-CO" sz="2800" dirty="0" smtClean="0"/>
          </a:p>
          <a:p>
            <a:pPr marL="0" indent="0">
              <a:buNone/>
            </a:pPr>
            <a:r>
              <a:rPr lang="es-CO" sz="2800" dirty="0" smtClean="0"/>
              <a:t>Los </a:t>
            </a:r>
            <a:r>
              <a:rPr lang="es-CO" sz="2800" dirty="0"/>
              <a:t>tales no pueden conducir a otros a la Fuente de aguas vivas antes de haber bebido de sus raudales ellos mismos.</a:t>
            </a:r>
          </a:p>
          <a:p>
            <a:endParaRPr lang="es-CO" dirty="0"/>
          </a:p>
          <a:p>
            <a:endParaRPr lang="es-CO" dirty="0"/>
          </a:p>
        </p:txBody>
      </p:sp>
    </p:spTree>
    <p:extLst>
      <p:ext uri="{BB962C8B-B14F-4D97-AF65-F5344CB8AC3E}">
        <p14:creationId xmlns:p14="http://schemas.microsoft.com/office/powerpoint/2010/main" val="924017851"/>
      </p:ext>
    </p:extLst>
  </p:cSld>
  <p:clrMapOvr>
    <a:masterClrMapping/>
  </p:clrMapOvr>
  <mc:AlternateContent xmlns:mc="http://schemas.openxmlformats.org/markup-compatibility/2006" xmlns:p14="http://schemas.microsoft.com/office/powerpoint/2010/main">
    <mc:Choice Requires="p14">
      <p:transition spd="slow" p14:dur="1200">
        <p14:flip dir="r"/>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5" presetClass="entr" presetSubtype="0" fill="hold" nodeType="clickEffect">
                                  <p:stCondLst>
                                    <p:cond delay="0"/>
                                  </p:stCondLst>
                                  <p:childTnLst>
                                    <p:set>
                                      <p:cBhvr>
                                        <p:cTn id="6" dur="1" fill="hold">
                                          <p:stCondLst>
                                            <p:cond delay="0"/>
                                          </p:stCondLst>
                                        </p:cTn>
                                        <p:tgtEl>
                                          <p:spTgt spid="3">
                                            <p:txEl>
                                              <p:pRg st="2" end="2"/>
                                            </p:txEl>
                                          </p:spTgt>
                                        </p:tgtEl>
                                        <p:attrNameLst>
                                          <p:attrName>style.visibility</p:attrName>
                                        </p:attrNameLst>
                                      </p:cBhvr>
                                      <p:to>
                                        <p:strVal val="visible"/>
                                      </p:to>
                                    </p:set>
                                    <p:animEffect transition="in" filter="fade">
                                      <p:cBhvr>
                                        <p:cTn id="7" dur="2000"/>
                                        <p:tgtEl>
                                          <p:spTgt spid="3">
                                            <p:txEl>
                                              <p:pRg st="2" end="2"/>
                                            </p:txEl>
                                          </p:spTgt>
                                        </p:tgtEl>
                                      </p:cBhvr>
                                    </p:animEffect>
                                    <p:anim calcmode="lin" valueType="num">
                                      <p:cBhvr>
                                        <p:cTn id="8" dur="2000" fill="hold"/>
                                        <p:tgtEl>
                                          <p:spTgt spid="3">
                                            <p:txEl>
                                              <p:pRg st="2" end="2"/>
                                            </p:txEl>
                                          </p:spTgt>
                                        </p:tgtEl>
                                        <p:attrNameLst>
                                          <p:attrName>ppt_w</p:attrName>
                                        </p:attrNameLst>
                                      </p:cBhvr>
                                      <p:tavLst>
                                        <p:tav tm="0" fmla="#ppt_w*sin(2.5*pi*$)">
                                          <p:val>
                                            <p:fltVal val="0"/>
                                          </p:val>
                                        </p:tav>
                                        <p:tav tm="100000">
                                          <p:val>
                                            <p:fltVal val="1"/>
                                          </p:val>
                                        </p:tav>
                                      </p:tavLst>
                                    </p:anim>
                                    <p:anim calcmode="lin" valueType="num">
                                      <p:cBhvr>
                                        <p:cTn id="9" dur="2000" fill="hold"/>
                                        <p:tgtEl>
                                          <p:spTgt spid="3">
                                            <p:txEl>
                                              <p:pRg st="2" end="2"/>
                                            </p:txEl>
                                          </p:spTgt>
                                        </p:tgtEl>
                                        <p:attrNameLst>
                                          <p:attrName>ppt_h</p:attrName>
                                        </p:attrNameLst>
                                      </p:cBhvr>
                                      <p:tavLst>
                                        <p:tav tm="0">
                                          <p:val>
                                            <p:strVal val="#ppt_h"/>
                                          </p:val>
                                        </p:tav>
                                        <p:tav tm="100000">
                                          <p:val>
                                            <p:strVal val="#ppt_h"/>
                                          </p:val>
                                        </p:tav>
                                      </p:tavLst>
                                    </p:anim>
                                  </p:childTnLst>
                                </p:cTn>
                              </p:par>
                              <p:par>
                                <p:cTn id="10" presetID="45" presetClass="entr" presetSubtype="0" fill="hold" nodeType="withEffect">
                                  <p:stCondLst>
                                    <p:cond delay="0"/>
                                  </p:stCondLst>
                                  <p:childTnLst>
                                    <p:set>
                                      <p:cBhvr>
                                        <p:cTn id="11" dur="1" fill="hold">
                                          <p:stCondLst>
                                            <p:cond delay="0"/>
                                          </p:stCondLst>
                                        </p:cTn>
                                        <p:tgtEl>
                                          <p:spTgt spid="3">
                                            <p:txEl>
                                              <p:pRg st="4" end="4"/>
                                            </p:txEl>
                                          </p:spTgt>
                                        </p:tgtEl>
                                        <p:attrNameLst>
                                          <p:attrName>style.visibility</p:attrName>
                                        </p:attrNameLst>
                                      </p:cBhvr>
                                      <p:to>
                                        <p:strVal val="visible"/>
                                      </p:to>
                                    </p:set>
                                    <p:animEffect transition="in" filter="fade">
                                      <p:cBhvr>
                                        <p:cTn id="12" dur="2000"/>
                                        <p:tgtEl>
                                          <p:spTgt spid="3">
                                            <p:txEl>
                                              <p:pRg st="4" end="4"/>
                                            </p:txEl>
                                          </p:spTgt>
                                        </p:tgtEl>
                                      </p:cBhvr>
                                    </p:animEffect>
                                    <p:anim calcmode="lin" valueType="num">
                                      <p:cBhvr>
                                        <p:cTn id="13" dur="2000" fill="hold"/>
                                        <p:tgtEl>
                                          <p:spTgt spid="3">
                                            <p:txEl>
                                              <p:pRg st="4" end="4"/>
                                            </p:txEl>
                                          </p:spTgt>
                                        </p:tgtEl>
                                        <p:attrNameLst>
                                          <p:attrName>ppt_w</p:attrName>
                                        </p:attrNameLst>
                                      </p:cBhvr>
                                      <p:tavLst>
                                        <p:tav tm="0" fmla="#ppt_w*sin(2.5*pi*$)">
                                          <p:val>
                                            <p:fltVal val="0"/>
                                          </p:val>
                                        </p:tav>
                                        <p:tav tm="100000">
                                          <p:val>
                                            <p:fltVal val="1"/>
                                          </p:val>
                                        </p:tav>
                                      </p:tavLst>
                                    </p:anim>
                                    <p:anim calcmode="lin" valueType="num">
                                      <p:cBhvr>
                                        <p:cTn id="14" dur="2000" fill="hold"/>
                                        <p:tgtEl>
                                          <p:spTgt spid="3">
                                            <p:txEl>
                                              <p:pRg st="4" end="4"/>
                                            </p:txEl>
                                          </p:spTgt>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476672"/>
            <a:ext cx="8229600" cy="2232248"/>
          </a:xfrm>
        </p:spPr>
        <p:txBody>
          <a:bodyPr>
            <a:normAutofit fontScale="85000" lnSpcReduction="10000"/>
          </a:bodyPr>
          <a:lstStyle/>
          <a:p>
            <a:pPr marL="0" indent="0">
              <a:buNone/>
            </a:pPr>
            <a:r>
              <a:rPr lang="es-CO" dirty="0"/>
              <a:t>No es éste un tiempo que se pueda dedicar a la liviandad, la vanidad o las trivialidades. </a:t>
            </a:r>
            <a:r>
              <a:rPr lang="es-CO" dirty="0">
                <a:solidFill>
                  <a:srgbClr val="FF0000"/>
                </a:solidFill>
              </a:rPr>
              <a:t>Las escenas de la historia de esta tierra están por clausurarse</a:t>
            </a:r>
            <a:r>
              <a:rPr lang="es-CO" dirty="0"/>
              <a:t>. </a:t>
            </a:r>
            <a:r>
              <a:rPr lang="es-CO" dirty="0" smtClean="0"/>
              <a:t>Las </a:t>
            </a:r>
            <a:r>
              <a:rPr lang="es-CO" dirty="0"/>
              <a:t>mentes a las cuales se les ha permitido alimentar pensamientos degradantes necesitan transformarse. </a:t>
            </a:r>
          </a:p>
          <a:p>
            <a:endParaRPr lang="es-CO" dirty="0"/>
          </a:p>
        </p:txBody>
      </p:sp>
      <p:sp>
        <p:nvSpPr>
          <p:cNvPr id="4" name="3 Rectángulo"/>
          <p:cNvSpPr/>
          <p:nvPr/>
        </p:nvSpPr>
        <p:spPr>
          <a:xfrm>
            <a:off x="539552" y="3068960"/>
            <a:ext cx="5544616" cy="2862322"/>
          </a:xfrm>
          <a:prstGeom prst="rect">
            <a:avLst/>
          </a:prstGeom>
        </p:spPr>
        <p:txBody>
          <a:bodyPr wrap="square">
            <a:spAutoFit/>
          </a:bodyPr>
          <a:lstStyle/>
          <a:p>
            <a:r>
              <a:rPr lang="es-CO" sz="2000" dirty="0"/>
              <a:t>Dice el apóstol Pedro: “</a:t>
            </a:r>
            <a:r>
              <a:rPr lang="es-CO" sz="2000" b="1" dirty="0">
                <a:latin typeface="Agency FB" pitchFamily="34" charset="0"/>
              </a:rPr>
              <a:t>Teniendo los lomos de vuestro entendimiento ceñidos, con templanza, esperad perfectamente en la gracia que os es presentada cuando Jesucristo os es manifestado: como hijos obedientes, no conformándoos con los deseos que antes teníais estando en vuestra ignorancia; sino como aquel que os ha llamado es santo, sed también vosotros santos en toda conversación: porque escrito está: Sed santos, porque yo soy santo.</a:t>
            </a:r>
            <a:r>
              <a:rPr lang="es-CO" sz="2000" dirty="0"/>
              <a:t>” </a:t>
            </a:r>
            <a:r>
              <a:rPr lang="es-CO" sz="2000" dirty="0">
                <a:solidFill>
                  <a:srgbClr val="FF0000"/>
                </a:solidFill>
              </a:rPr>
              <a:t>1 Pedro 1:13-16.</a:t>
            </a:r>
          </a:p>
        </p:txBody>
      </p:sp>
      <p:pic>
        <p:nvPicPr>
          <p:cNvPr id="9218"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055368" y="2915945"/>
            <a:ext cx="2882280" cy="316835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2277794229"/>
      </p:ext>
    </p:extLst>
  </p:cSld>
  <p:clrMapOvr>
    <a:masterClrMapping/>
  </p:clrMapOvr>
  <mc:AlternateContent xmlns:mc="http://schemas.openxmlformats.org/markup-compatibility/2006" xmlns:p14="http://schemas.microsoft.com/office/powerpoint/2010/main">
    <mc:Choice Requires="p14">
      <p:transition spd="slow" p14:dur="1200">
        <p14:flip dir="r"/>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1"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1000" fill="hold"/>
                                        <p:tgtEl>
                                          <p:spTgt spid="4"/>
                                        </p:tgtEl>
                                        <p:attrNameLst>
                                          <p:attrName>ppt_w</p:attrName>
                                        </p:attrNameLst>
                                      </p:cBhvr>
                                      <p:tavLst>
                                        <p:tav tm="0">
                                          <p:val>
                                            <p:fltVal val="0"/>
                                          </p:val>
                                        </p:tav>
                                        <p:tav tm="100000">
                                          <p:val>
                                            <p:strVal val="#ppt_w"/>
                                          </p:val>
                                        </p:tav>
                                      </p:tavLst>
                                    </p:anim>
                                    <p:anim calcmode="lin" valueType="num">
                                      <p:cBhvr>
                                        <p:cTn id="8" dur="1000" fill="hold"/>
                                        <p:tgtEl>
                                          <p:spTgt spid="4"/>
                                        </p:tgtEl>
                                        <p:attrNameLst>
                                          <p:attrName>ppt_h</p:attrName>
                                        </p:attrNameLst>
                                      </p:cBhvr>
                                      <p:tavLst>
                                        <p:tav tm="0">
                                          <p:val>
                                            <p:fltVal val="0"/>
                                          </p:val>
                                        </p:tav>
                                        <p:tav tm="100000">
                                          <p:val>
                                            <p:strVal val="#ppt_h"/>
                                          </p:val>
                                        </p:tav>
                                      </p:tavLst>
                                    </p:anim>
                                    <p:anim calcmode="lin" valueType="num">
                                      <p:cBhvr>
                                        <p:cTn id="9" dur="1000" fill="hold"/>
                                        <p:tgtEl>
                                          <p:spTgt spid="4"/>
                                        </p:tgtEl>
                                        <p:attrNameLst>
                                          <p:attrName>style.rotation</p:attrName>
                                        </p:attrNameLst>
                                      </p:cBhvr>
                                      <p:tavLst>
                                        <p:tav tm="0">
                                          <p:val>
                                            <p:fltVal val="90"/>
                                          </p:val>
                                        </p:tav>
                                        <p:tav tm="100000">
                                          <p:val>
                                            <p:fltVal val="0"/>
                                          </p:val>
                                        </p:tav>
                                      </p:tavLst>
                                    </p:anim>
                                    <p:animEffect transition="in" filter="fade">
                                      <p:cBhvr>
                                        <p:cTn id="10" dur="1000"/>
                                        <p:tgtEl>
                                          <p:spTgt spid="4"/>
                                        </p:tgtEl>
                                      </p:cBhvr>
                                    </p:animEffect>
                                  </p:childTnLst>
                                </p:cTn>
                              </p:par>
                              <p:par>
                                <p:cTn id="11" presetID="31" presetClass="entr" presetSubtype="0" fill="hold" nodeType="withEffect">
                                  <p:stCondLst>
                                    <p:cond delay="0"/>
                                  </p:stCondLst>
                                  <p:childTnLst>
                                    <p:set>
                                      <p:cBhvr>
                                        <p:cTn id="12" dur="1" fill="hold">
                                          <p:stCondLst>
                                            <p:cond delay="0"/>
                                          </p:stCondLst>
                                        </p:cTn>
                                        <p:tgtEl>
                                          <p:spTgt spid="9218"/>
                                        </p:tgtEl>
                                        <p:attrNameLst>
                                          <p:attrName>style.visibility</p:attrName>
                                        </p:attrNameLst>
                                      </p:cBhvr>
                                      <p:to>
                                        <p:strVal val="visible"/>
                                      </p:to>
                                    </p:set>
                                    <p:anim calcmode="lin" valueType="num">
                                      <p:cBhvr>
                                        <p:cTn id="13" dur="1000" fill="hold"/>
                                        <p:tgtEl>
                                          <p:spTgt spid="9218"/>
                                        </p:tgtEl>
                                        <p:attrNameLst>
                                          <p:attrName>ppt_w</p:attrName>
                                        </p:attrNameLst>
                                      </p:cBhvr>
                                      <p:tavLst>
                                        <p:tav tm="0">
                                          <p:val>
                                            <p:fltVal val="0"/>
                                          </p:val>
                                        </p:tav>
                                        <p:tav tm="100000">
                                          <p:val>
                                            <p:strVal val="#ppt_w"/>
                                          </p:val>
                                        </p:tav>
                                      </p:tavLst>
                                    </p:anim>
                                    <p:anim calcmode="lin" valueType="num">
                                      <p:cBhvr>
                                        <p:cTn id="14" dur="1000" fill="hold"/>
                                        <p:tgtEl>
                                          <p:spTgt spid="9218"/>
                                        </p:tgtEl>
                                        <p:attrNameLst>
                                          <p:attrName>ppt_h</p:attrName>
                                        </p:attrNameLst>
                                      </p:cBhvr>
                                      <p:tavLst>
                                        <p:tav tm="0">
                                          <p:val>
                                            <p:fltVal val="0"/>
                                          </p:val>
                                        </p:tav>
                                        <p:tav tm="100000">
                                          <p:val>
                                            <p:strVal val="#ppt_h"/>
                                          </p:val>
                                        </p:tav>
                                      </p:tavLst>
                                    </p:anim>
                                    <p:anim calcmode="lin" valueType="num">
                                      <p:cBhvr>
                                        <p:cTn id="15" dur="1000" fill="hold"/>
                                        <p:tgtEl>
                                          <p:spTgt spid="9218"/>
                                        </p:tgtEl>
                                        <p:attrNameLst>
                                          <p:attrName>style.rotation</p:attrName>
                                        </p:attrNameLst>
                                      </p:cBhvr>
                                      <p:tavLst>
                                        <p:tav tm="0">
                                          <p:val>
                                            <p:fltVal val="90"/>
                                          </p:val>
                                        </p:tav>
                                        <p:tav tm="100000">
                                          <p:val>
                                            <p:fltVal val="0"/>
                                          </p:val>
                                        </p:tav>
                                      </p:tavLst>
                                    </p:anim>
                                    <p:animEffect transition="in" filter="fade">
                                      <p:cBhvr>
                                        <p:cTn id="16" dur="1000"/>
                                        <p:tgtEl>
                                          <p:spTgt spid="921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179512" y="116632"/>
            <a:ext cx="8784976" cy="6552728"/>
          </a:xfrm>
          <a:gradFill>
            <a:gsLst>
              <a:gs pos="0">
                <a:srgbClr val="8488C4"/>
              </a:gs>
              <a:gs pos="53000">
                <a:srgbClr val="D4DEFF"/>
              </a:gs>
              <a:gs pos="83000">
                <a:srgbClr val="D4DEFF"/>
              </a:gs>
              <a:gs pos="100000">
                <a:srgbClr val="96AB94"/>
              </a:gs>
            </a:gsLst>
            <a:lin ang="5400000" scaled="0"/>
          </a:gradFill>
        </p:spPr>
        <p:txBody>
          <a:bodyPr>
            <a:normAutofit lnSpcReduction="10000"/>
          </a:bodyPr>
          <a:lstStyle/>
          <a:p>
            <a:pPr marL="0" indent="0">
              <a:buNone/>
            </a:pPr>
            <a:r>
              <a:rPr lang="es-CO" sz="2800" dirty="0" smtClean="0"/>
              <a:t>Los </a:t>
            </a:r>
            <a:r>
              <a:rPr lang="es-CO" sz="2800" dirty="0"/>
              <a:t>pensamientos deben concentrarse en Dios. Deben sujetarse en obediencia a la voluntad del Señor. </a:t>
            </a:r>
            <a:endParaRPr lang="es-CO" sz="2800" dirty="0" smtClean="0"/>
          </a:p>
          <a:p>
            <a:pPr marL="0" indent="0">
              <a:buNone/>
            </a:pPr>
            <a:endParaRPr lang="es-CO" sz="2800" dirty="0" smtClean="0"/>
          </a:p>
          <a:p>
            <a:pPr marL="0" indent="0">
              <a:buNone/>
            </a:pPr>
            <a:r>
              <a:rPr lang="es-CO" sz="2800" dirty="0" smtClean="0">
                <a:solidFill>
                  <a:srgbClr val="FF0000"/>
                </a:solidFill>
              </a:rPr>
              <a:t>No </a:t>
            </a:r>
            <a:r>
              <a:rPr lang="es-CO" sz="2800" dirty="0">
                <a:solidFill>
                  <a:srgbClr val="FF0000"/>
                </a:solidFill>
              </a:rPr>
              <a:t>se deben tributar ni esperar alabanzas, porque esto tendería a fomentar en los hombres la confianza en sí mismos más bien que a aumentar su humildad; a corromperlos más bien que a purificarlos. </a:t>
            </a:r>
            <a:endParaRPr lang="es-CO" sz="2800" dirty="0" smtClean="0">
              <a:solidFill>
                <a:srgbClr val="FF0000"/>
              </a:solidFill>
            </a:endParaRPr>
          </a:p>
          <a:p>
            <a:pPr marL="0" indent="0">
              <a:buNone/>
            </a:pPr>
            <a:endParaRPr lang="es-CO" sz="2800" dirty="0" smtClean="0">
              <a:solidFill>
                <a:srgbClr val="FF0000"/>
              </a:solidFill>
            </a:endParaRPr>
          </a:p>
          <a:p>
            <a:pPr marL="0" indent="0">
              <a:buNone/>
            </a:pPr>
            <a:r>
              <a:rPr lang="es-CO" sz="2800" dirty="0" smtClean="0">
                <a:solidFill>
                  <a:srgbClr val="FF0000"/>
                </a:solidFill>
              </a:rPr>
              <a:t>Los </a:t>
            </a:r>
            <a:r>
              <a:rPr lang="es-CO" sz="2800" dirty="0">
                <a:solidFill>
                  <a:srgbClr val="FF0000"/>
                </a:solidFill>
              </a:rPr>
              <a:t>que están realmente preparados y sienten que deben desempeñar una parte en relación con la obra de Dios, se sentirán oprimidos por su comprensión del carácter sagrado de la obra, como un carro bajo las gavillas. </a:t>
            </a:r>
            <a:endParaRPr lang="es-CO" sz="2800" dirty="0" smtClean="0">
              <a:solidFill>
                <a:srgbClr val="FF0000"/>
              </a:solidFill>
            </a:endParaRPr>
          </a:p>
          <a:p>
            <a:pPr marL="0" indent="0">
              <a:buNone/>
            </a:pPr>
            <a:endParaRPr lang="es-CO" sz="2800" dirty="0" smtClean="0"/>
          </a:p>
          <a:p>
            <a:pPr marL="0" indent="0">
              <a:buNone/>
            </a:pPr>
            <a:r>
              <a:rPr lang="es-CO" sz="2800" dirty="0" smtClean="0"/>
              <a:t>Ahora </a:t>
            </a:r>
            <a:r>
              <a:rPr lang="es-CO" sz="2800" dirty="0"/>
              <a:t>es el momento de hacer los esfuerzos más fervientes para vencer los sentimientos naturales del corazón carnal.</a:t>
            </a:r>
          </a:p>
          <a:p>
            <a:endParaRPr lang="es-CO" dirty="0"/>
          </a:p>
        </p:txBody>
      </p:sp>
    </p:spTree>
    <p:extLst>
      <p:ext uri="{BB962C8B-B14F-4D97-AF65-F5344CB8AC3E}">
        <p14:creationId xmlns:p14="http://schemas.microsoft.com/office/powerpoint/2010/main" val="3968037343"/>
      </p:ext>
    </p:extLst>
  </p:cSld>
  <p:clrMapOvr>
    <a:masterClrMapping/>
  </p:clrMapOvr>
  <mc:AlternateContent xmlns:mc="http://schemas.openxmlformats.org/markup-compatibility/2006" xmlns:p14="http://schemas.microsoft.com/office/powerpoint/2010/main">
    <mc:Choice Requires="p14">
      <p:transition spd="slow" p14:dur="1600">
        <p14:conveyor dir="l"/>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4" presetClass="entr" presetSubtype="10" fill="hold" nodeType="clickEffect">
                                  <p:stCondLst>
                                    <p:cond delay="0"/>
                                  </p:stCondLst>
                                  <p:childTnLst>
                                    <p:set>
                                      <p:cBhvr>
                                        <p:cTn id="6" dur="1" fill="hold">
                                          <p:stCondLst>
                                            <p:cond delay="0"/>
                                          </p:stCondLst>
                                        </p:cTn>
                                        <p:tgtEl>
                                          <p:spTgt spid="3">
                                            <p:txEl>
                                              <p:pRg st="2" end="2"/>
                                            </p:txEl>
                                          </p:spTgt>
                                        </p:tgtEl>
                                        <p:attrNameLst>
                                          <p:attrName>style.visibility</p:attrName>
                                        </p:attrNameLst>
                                      </p:cBhvr>
                                      <p:to>
                                        <p:strVal val="visible"/>
                                      </p:to>
                                    </p:set>
                                    <p:animEffect transition="in" filter="randombar(horizontal)">
                                      <p:cBhvr>
                                        <p:cTn id="7" dur="500"/>
                                        <p:tgtEl>
                                          <p:spTgt spid="3">
                                            <p:txEl>
                                              <p:pRg st="2" end="2"/>
                                            </p:txEl>
                                          </p:spTgt>
                                        </p:tgtEl>
                                      </p:cBhvr>
                                    </p:animEffect>
                                  </p:childTnLst>
                                </p:cTn>
                              </p:par>
                              <p:par>
                                <p:cTn id="8" presetID="14" presetClass="entr" presetSubtype="10" fill="hold" nodeType="withEffect">
                                  <p:stCondLst>
                                    <p:cond delay="0"/>
                                  </p:stCondLst>
                                  <p:childTnLst>
                                    <p:set>
                                      <p:cBhvr>
                                        <p:cTn id="9" dur="1" fill="hold">
                                          <p:stCondLst>
                                            <p:cond delay="0"/>
                                          </p:stCondLst>
                                        </p:cTn>
                                        <p:tgtEl>
                                          <p:spTgt spid="3">
                                            <p:txEl>
                                              <p:pRg st="4" end="4"/>
                                            </p:txEl>
                                          </p:spTgt>
                                        </p:tgtEl>
                                        <p:attrNameLst>
                                          <p:attrName>style.visibility</p:attrName>
                                        </p:attrNameLst>
                                      </p:cBhvr>
                                      <p:to>
                                        <p:strVal val="visible"/>
                                      </p:to>
                                    </p:set>
                                    <p:animEffect transition="in" filter="randombar(horizontal)">
                                      <p:cBhvr>
                                        <p:cTn id="10" dur="500"/>
                                        <p:tgtEl>
                                          <p:spTgt spid="3">
                                            <p:txEl>
                                              <p:pRg st="4" end="4"/>
                                            </p:txEl>
                                          </p:spTgt>
                                        </p:tgtEl>
                                      </p:cBhvr>
                                    </p:animEffect>
                                  </p:childTnLst>
                                </p:cTn>
                              </p:par>
                              <p:par>
                                <p:cTn id="11" presetID="14" presetClass="entr" presetSubtype="10" fill="hold" nodeType="withEffect">
                                  <p:stCondLst>
                                    <p:cond delay="0"/>
                                  </p:stCondLst>
                                  <p:childTnLst>
                                    <p:set>
                                      <p:cBhvr>
                                        <p:cTn id="12" dur="1" fill="hold">
                                          <p:stCondLst>
                                            <p:cond delay="0"/>
                                          </p:stCondLst>
                                        </p:cTn>
                                        <p:tgtEl>
                                          <p:spTgt spid="3">
                                            <p:txEl>
                                              <p:pRg st="6" end="6"/>
                                            </p:txEl>
                                          </p:spTgt>
                                        </p:tgtEl>
                                        <p:attrNameLst>
                                          <p:attrName>style.visibility</p:attrName>
                                        </p:attrNameLst>
                                      </p:cBhvr>
                                      <p:to>
                                        <p:strVal val="visible"/>
                                      </p:to>
                                    </p:set>
                                    <p:animEffect transition="in" filter="randombar(horizontal)">
                                      <p:cBhvr>
                                        <p:cTn id="13" dur="500"/>
                                        <p:tgtEl>
                                          <p:spTgt spid="3">
                                            <p:txEl>
                                              <p:pRg st="6" end="6"/>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1600201"/>
            <a:ext cx="8229600" cy="3484984"/>
          </a:xfrm>
          <a:gradFill>
            <a:gsLst>
              <a:gs pos="0">
                <a:srgbClr val="FFFFFF"/>
              </a:gs>
              <a:gs pos="7001">
                <a:srgbClr val="E6E6E6"/>
              </a:gs>
              <a:gs pos="32001">
                <a:srgbClr val="7D8496"/>
              </a:gs>
              <a:gs pos="47000">
                <a:srgbClr val="E6E6E6"/>
              </a:gs>
              <a:gs pos="85001">
                <a:srgbClr val="7D8496"/>
              </a:gs>
              <a:gs pos="100000">
                <a:srgbClr val="E6E6E6"/>
              </a:gs>
            </a:gsLst>
            <a:lin ang="5400000" scaled="0"/>
          </a:gradFill>
        </p:spPr>
        <p:txBody>
          <a:bodyPr>
            <a:normAutofit/>
          </a:bodyPr>
          <a:lstStyle/>
          <a:p>
            <a:pPr marL="0" indent="0">
              <a:buNone/>
            </a:pPr>
            <a:r>
              <a:rPr lang="es-CO" sz="4400" dirty="0" smtClean="0"/>
              <a:t>Este tema: </a:t>
            </a:r>
          </a:p>
          <a:p>
            <a:pPr marL="0" indent="0">
              <a:buNone/>
            </a:pPr>
            <a:r>
              <a:rPr lang="es-CO" sz="4400" u="sng" dirty="0" smtClean="0">
                <a:latin typeface="Aharoni" pitchFamily="2" charset="-79"/>
                <a:cs typeface="Aharoni" pitchFamily="2" charset="-79"/>
              </a:rPr>
              <a:t>La </a:t>
            </a:r>
            <a:r>
              <a:rPr lang="es-CO" sz="4400" u="sng" dirty="0">
                <a:latin typeface="Aharoni" pitchFamily="2" charset="-79"/>
                <a:cs typeface="Aharoni" pitchFamily="2" charset="-79"/>
              </a:rPr>
              <a:t>condición del </a:t>
            </a:r>
            <a:r>
              <a:rPr lang="es-CO" sz="4400" u="sng" dirty="0" smtClean="0">
                <a:latin typeface="Aharoni" pitchFamily="2" charset="-79"/>
                <a:cs typeface="Aharoni" pitchFamily="2" charset="-79"/>
              </a:rPr>
              <a:t>mundo</a:t>
            </a:r>
          </a:p>
          <a:p>
            <a:pPr marL="0" indent="0">
              <a:buNone/>
            </a:pPr>
            <a:r>
              <a:rPr lang="es-CO" sz="4400" dirty="0" smtClean="0"/>
              <a:t>Fue extraído de Joyas de los Testimonios TI P398</a:t>
            </a:r>
            <a:endParaRPr lang="es-CO" sz="4400" dirty="0"/>
          </a:p>
        </p:txBody>
      </p:sp>
    </p:spTree>
    <p:extLst>
      <p:ext uri="{BB962C8B-B14F-4D97-AF65-F5344CB8AC3E}">
        <p14:creationId xmlns:p14="http://schemas.microsoft.com/office/powerpoint/2010/main" val="2703699835"/>
      </p:ext>
    </p:extLst>
  </p:cSld>
  <p:clrMapOvr>
    <a:masterClrMapping/>
  </p:clrMapOvr>
  <p:transition spd="slow">
    <p:push dir="u"/>
  </p:transition>
  <p:timing>
    <p:tnLst>
      <p:par>
        <p:cTn id="1" dur="indefinite" restart="never" nodeType="tmRoot"/>
      </p:par>
    </p:tnLst>
  </p:timing>
</p:sld>
</file>

<file path=ppt/theme/theme1.xml><?xml version="1.0" encoding="utf-8"?>
<a:theme xmlns:a="http://schemas.openxmlformats.org/drawingml/2006/main" name="Tema d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0</TotalTime>
  <Words>1512</Words>
  <Application>Microsoft Office PowerPoint</Application>
  <PresentationFormat>Presentación en pantalla (4:3)</PresentationFormat>
  <Paragraphs>75</Paragraphs>
  <Slides>17</Slides>
  <Notes>0</Notes>
  <HiddenSlides>0</HiddenSlides>
  <MMClips>0</MMClips>
  <ScaleCrop>false</ScaleCrop>
  <HeadingPairs>
    <vt:vector size="4" baseType="variant">
      <vt:variant>
        <vt:lpstr>Tema</vt:lpstr>
      </vt:variant>
      <vt:variant>
        <vt:i4>1</vt:i4>
      </vt:variant>
      <vt:variant>
        <vt:lpstr>Títulos de diapositiva</vt:lpstr>
      </vt:variant>
      <vt:variant>
        <vt:i4>17</vt:i4>
      </vt:variant>
    </vt:vector>
  </HeadingPairs>
  <TitlesOfParts>
    <vt:vector size="18" baseType="lpstr">
      <vt:lpstr>Tema de Office</vt:lpstr>
      <vt:lpstr>La condición del mundo</vt:lpstr>
      <vt:lpstr>Presentación de PowerPoint</vt:lpstr>
      <vt:lpstr>Presentación de PowerPoint</vt:lpstr>
      <vt:lpstr>Presentación de PowerPoint</vt:lpstr>
      <vt:lpstr>Similitudes entre estos dos: Noé «caminó con Dios»,  Noé vivió en el tiempo del diluvio, y predicó a todos el mensaje de salvación.</vt:lpstr>
      <vt:lpstr>Presentación de PowerPoint</vt:lpstr>
      <vt:lpstr>Esta es la clase de jóvenes que Dios necesita hoy, como Noé y Samuel,  para terminar su obra. </vt:lpstr>
      <vt:lpstr>Presentación de PowerPoint</vt:lpstr>
      <vt:lpstr>Presentación de PowerPoint</vt:lpstr>
      <vt:lpstr>Presentación de PowerPoint</vt:lpstr>
      <vt:lpstr>Paralelismo entre la población del diluvio y ahora:</vt:lpstr>
      <vt:lpstr>Presentación de PowerPoint</vt:lpstr>
      <vt:lpstr>Presentación de PowerPoint</vt:lpstr>
      <vt:lpstr>Presentación de PowerPoint</vt:lpstr>
      <vt:lpstr>Presentación de PowerPoint</vt:lpstr>
      <vt:lpstr>Presentación de PowerPoint</vt:lpstr>
      <vt:lpstr>Presentación de PowerPoint</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La condición del mundo</dc:title>
  <dc:creator>HUMBERTO</dc:creator>
  <cp:lastModifiedBy>HUMBERTO</cp:lastModifiedBy>
  <cp:revision>1</cp:revision>
  <dcterms:created xsi:type="dcterms:W3CDTF">2015-05-13T13:56:46Z</dcterms:created>
  <dcterms:modified xsi:type="dcterms:W3CDTF">2015-05-13T13:57:17Z</dcterms:modified>
</cp:coreProperties>
</file>